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Anton"/>
      <p:regular r:id="rId22"/>
    </p:embeddedFont>
    <p:embeddedFont>
      <p:font typeface="Amatic SC"/>
      <p:regular r:id="rId23"/>
      <p:bold r:id="rId24"/>
    </p:embeddedFont>
    <p:embeddedFont>
      <p:font typeface="Merriweather Black"/>
      <p:bold r:id="rId25"/>
      <p:boldItalic r:id="rId26"/>
    </p:embeddedFont>
    <p:embeddedFont>
      <p:font typeface="DM Sans"/>
      <p:regular r:id="rId27"/>
      <p:bold r:id="rId28"/>
      <p:italic r:id="rId29"/>
      <p:boldItalic r:id="rId30"/>
    </p:embeddedFont>
    <p:embeddedFont>
      <p:font typeface="Merriweather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Anton-regular.fntdata"/><Relationship Id="rId21" Type="http://schemas.openxmlformats.org/officeDocument/2006/relationships/slide" Target="slides/slide16.xml"/><Relationship Id="rId24" Type="http://schemas.openxmlformats.org/officeDocument/2006/relationships/font" Target="fonts/AmaticSC-bold.fntdata"/><Relationship Id="rId23" Type="http://schemas.openxmlformats.org/officeDocument/2006/relationships/font" Target="fonts/AmaticSC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erriweatherBlack-boldItalic.fntdata"/><Relationship Id="rId25" Type="http://schemas.openxmlformats.org/officeDocument/2006/relationships/font" Target="fonts/MerriweatherBlack-bold.fntdata"/><Relationship Id="rId28" Type="http://schemas.openxmlformats.org/officeDocument/2006/relationships/font" Target="fonts/DMSans-bold.fntdata"/><Relationship Id="rId27" Type="http://schemas.openxmlformats.org/officeDocument/2006/relationships/font" Target="fonts/DMSans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DMSans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erriweather-regular.fntdata"/><Relationship Id="rId30" Type="http://schemas.openxmlformats.org/officeDocument/2006/relationships/font" Target="fonts/DMSans-boldItalic.fntdata"/><Relationship Id="rId11" Type="http://schemas.openxmlformats.org/officeDocument/2006/relationships/slide" Target="slides/slide6.xml"/><Relationship Id="rId33" Type="http://schemas.openxmlformats.org/officeDocument/2006/relationships/font" Target="fonts/Merriweather-italic.fntdata"/><Relationship Id="rId10" Type="http://schemas.openxmlformats.org/officeDocument/2006/relationships/slide" Target="slides/slide5.xml"/><Relationship Id="rId32" Type="http://schemas.openxmlformats.org/officeDocument/2006/relationships/font" Target="fonts/Merriweather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Merriweather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c76fadbb46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c76fadbb46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ca2ba81f06_2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ca2ba81f06_2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our predictions, we utilized three variables outside of our dataset: Dad’s Intuition, COVID Affected Homeground, &amp; Sports Betting.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c6369e3b7a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c6369e3b7a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Could have affected moral &amp; ability to practice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3" name="Shape 4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Google Shape;454;gc76fadbb46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5" name="Google Shape;455;gc76fadbb46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c6369e3b7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c6369e3b7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c87483496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c87483496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is an exponential formula that affects numbers increasingly the more extreme they are</a:t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(numbers close to .05 probability will barely affected, those higher than .09 can be modified by almost 10%) </a:t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4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9.98 is the value that would make a .99 or .01 prediction be affected by 10%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gca2ba81f06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1" name="Google Shape;501;gca2ba81f06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ca5c9397fe_1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ca5c9397fe_1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c76fadbb4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c76fadbb4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Base variable: mean/PCA analysis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Creative transformation: transforming variables for better effectiveness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selection: implementation of prediction models and rendering their accuracies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Thinking outside the box: retrieving data from outside our historical dataset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c76fadbb46_0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c76fadbb46_0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Mean Analysis: </a:t>
            </a: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Ranked variables based on the difference of their means and removed variables with lower importance when they are correlated more than +80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PCA: A dimensionality reduction method that is often used to reduce dimensionality of large data sets by transforming a more extensive set of variables into a smaller one that still retains most of the information from the more extensive set.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gc76fadbb4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8" name="Google Shape;338;gc76fadbb4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Created a base for our model to evaluate an initial performance and our implementation of new variables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Correlation heat graph between selected variables by mean analysis and score surplus</a:t>
            </a: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based on PCA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Darker color indicate a stronger correlation between variables.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Selected the 10 most correlated variables for our model</a:t>
            </a:r>
            <a:endParaRPr sz="17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c76fadbb46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c76fadbb46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500">
                <a:latin typeface="Times New Roman"/>
                <a:ea typeface="Times New Roman"/>
                <a:cs typeface="Times New Roman"/>
                <a:sym typeface="Times New Roman"/>
              </a:rPr>
              <a:t>Net efficiency: </a:t>
            </a:r>
            <a:r>
              <a:rPr lang="en" sz="1500">
                <a:latin typeface="Times New Roman"/>
                <a:ea typeface="Times New Roman"/>
                <a:cs typeface="Times New Roman"/>
                <a:sym typeface="Times New Roman"/>
              </a:rPr>
              <a:t> A  positive value indicates higher chances of team 1 winning and a negative value indicates higher probability of team 2 winning.</a:t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600">
                <a:latin typeface="Times New Roman"/>
                <a:ea typeface="Times New Roman"/>
                <a:cs typeface="Times New Roman"/>
                <a:sym typeface="Times New Roman"/>
              </a:rPr>
              <a:t>Coach winning probability: The probability of the team winning calculated by finding the difference between 1 and the ratio of  losses the coach had with the particular team divided by the number of overall career losses</a:t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6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15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c76fadbb46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8" name="Google Shape;368;gc76fadbb46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gc6763bcd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3" name="Google Shape;383;gc6763bcd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c6763bcd12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c6763bcd12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2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gca2ba81f06_8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4" name="Google Shape;414;gca2ba81f06_8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-129125" y="-114775"/>
            <a:ext cx="9354300" cy="5337300"/>
          </a:xfrm>
          <a:prstGeom prst="rect">
            <a:avLst/>
          </a:prstGeom>
          <a:solidFill>
            <a:srgbClr val="000000">
              <a:alpha val="15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Google Shape;10;p2"/>
          <p:cNvSpPr/>
          <p:nvPr/>
        </p:nvSpPr>
        <p:spPr>
          <a:xfrm>
            <a:off x="7454838" y="1421550"/>
            <a:ext cx="492678" cy="560744"/>
          </a:xfrm>
          <a:custGeom>
            <a:rect b="b" l="l" r="r" t="t"/>
            <a:pathLst>
              <a:path extrusionOk="0" h="11377" w="9996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8450800" y="10337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>
            <a:off x="6959500" y="-12866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576425" y="-27581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 rot="-7519241">
            <a:off x="5162046" y="4368133"/>
            <a:ext cx="1233931" cy="1173005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2"/>
          <p:cNvSpPr/>
          <p:nvPr/>
        </p:nvSpPr>
        <p:spPr>
          <a:xfrm>
            <a:off x="8623775" y="31062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Google Shape;16;p2"/>
          <p:cNvSpPr/>
          <p:nvPr/>
        </p:nvSpPr>
        <p:spPr>
          <a:xfrm>
            <a:off x="1848450" y="47910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" name="Google Shape;17;p2"/>
          <p:cNvSpPr/>
          <p:nvPr/>
        </p:nvSpPr>
        <p:spPr>
          <a:xfrm>
            <a:off x="2834550" y="474751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-471950" y="-361950"/>
            <a:ext cx="5043729" cy="5823732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379375" y="46439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-1346700" y="24111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289825" y="2426363"/>
            <a:ext cx="234775" cy="144925"/>
          </a:xfrm>
          <a:custGeom>
            <a:rect b="b" l="l" r="r" t="t"/>
            <a:pathLst>
              <a:path extrusionOk="0" h="5797" w="9391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chemeClr val="accent2"/>
          </a:solidFill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 txBox="1"/>
          <p:nvPr>
            <p:ph type="ctrTitle"/>
          </p:nvPr>
        </p:nvSpPr>
        <p:spPr>
          <a:xfrm>
            <a:off x="441125" y="269263"/>
            <a:ext cx="5263800" cy="349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8500"/>
              <a:buFont typeface="Anton"/>
              <a:buNone/>
              <a:defRPr sz="8500">
                <a:solidFill>
                  <a:srgbClr val="F7855B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2pPr>
            <a:lvl3pPr lvl="2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3pPr>
            <a:lvl4pPr lvl="3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4pPr>
            <a:lvl5pPr lvl="4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5pPr>
            <a:lvl6pPr lvl="5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6pPr>
            <a:lvl7pPr lvl="6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7pPr>
            <a:lvl8pPr lvl="7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8pPr>
            <a:lvl9pPr lvl="8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5200"/>
              <a:buNone/>
              <a:defRPr sz="52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3" name="Google Shape;23;p2"/>
          <p:cNvSpPr txBox="1"/>
          <p:nvPr>
            <p:ph idx="1" type="subTitle"/>
          </p:nvPr>
        </p:nvSpPr>
        <p:spPr>
          <a:xfrm>
            <a:off x="441125" y="3497100"/>
            <a:ext cx="30573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Font typeface="DM Sans"/>
              <a:buNone/>
              <a:defRPr sz="2000">
                <a:solidFill>
                  <a:srgbClr val="EFEFE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">
  <p:cSld name="TITLE_AND_BODY_1_1_3">
    <p:bg>
      <p:bgPr>
        <a:solidFill>
          <a:srgbClr val="242426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1"/>
          <p:cNvSpPr/>
          <p:nvPr/>
        </p:nvSpPr>
        <p:spPr>
          <a:xfrm>
            <a:off x="6392749" y="-276275"/>
            <a:ext cx="2977715" cy="3438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1"/>
          <p:cNvSpPr/>
          <p:nvPr/>
        </p:nvSpPr>
        <p:spPr>
          <a:xfrm rot="-5400000">
            <a:off x="4025225" y="-919798"/>
            <a:ext cx="1946100" cy="1850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1"/>
          <p:cNvSpPr/>
          <p:nvPr/>
        </p:nvSpPr>
        <p:spPr>
          <a:xfrm>
            <a:off x="633525" y="4503488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1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12" name="Google Shape;112;p11"/>
          <p:cNvSpPr txBox="1"/>
          <p:nvPr>
            <p:ph idx="2" type="title"/>
          </p:nvPr>
        </p:nvSpPr>
        <p:spPr>
          <a:xfrm>
            <a:off x="792963" y="1689023"/>
            <a:ext cx="25146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13" name="Google Shape;113;p11"/>
          <p:cNvSpPr txBox="1"/>
          <p:nvPr>
            <p:ph idx="1" type="subTitle"/>
          </p:nvPr>
        </p:nvSpPr>
        <p:spPr>
          <a:xfrm>
            <a:off x="792963" y="2113871"/>
            <a:ext cx="25146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3" type="title"/>
          </p:nvPr>
        </p:nvSpPr>
        <p:spPr>
          <a:xfrm>
            <a:off x="792963" y="3310648"/>
            <a:ext cx="25146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15" name="Google Shape;115;p11"/>
          <p:cNvSpPr txBox="1"/>
          <p:nvPr>
            <p:ph idx="4" type="subTitle"/>
          </p:nvPr>
        </p:nvSpPr>
        <p:spPr>
          <a:xfrm>
            <a:off x="792963" y="3735496"/>
            <a:ext cx="25146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16" name="Google Shape;116;p11"/>
          <p:cNvSpPr txBox="1"/>
          <p:nvPr>
            <p:ph idx="5" type="title"/>
          </p:nvPr>
        </p:nvSpPr>
        <p:spPr>
          <a:xfrm>
            <a:off x="5836438" y="1689023"/>
            <a:ext cx="25146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17" name="Google Shape;117;p11"/>
          <p:cNvSpPr txBox="1"/>
          <p:nvPr>
            <p:ph idx="6" type="subTitle"/>
          </p:nvPr>
        </p:nvSpPr>
        <p:spPr>
          <a:xfrm>
            <a:off x="5836438" y="2113871"/>
            <a:ext cx="25146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18" name="Google Shape;118;p11"/>
          <p:cNvSpPr txBox="1"/>
          <p:nvPr>
            <p:ph idx="7" type="title"/>
          </p:nvPr>
        </p:nvSpPr>
        <p:spPr>
          <a:xfrm>
            <a:off x="5836438" y="3310648"/>
            <a:ext cx="2514600" cy="491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19" name="Google Shape;119;p11"/>
          <p:cNvSpPr txBox="1"/>
          <p:nvPr>
            <p:ph idx="8" type="subTitle"/>
          </p:nvPr>
        </p:nvSpPr>
        <p:spPr>
          <a:xfrm>
            <a:off x="5836438" y="3735496"/>
            <a:ext cx="2514600" cy="76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Six Columns ">
  <p:cSld name="TITLE_AND_BODY_1_1_4">
    <p:bg>
      <p:bgPr>
        <a:solidFill>
          <a:srgbClr val="242426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2"/>
          <p:cNvSpPr/>
          <p:nvPr/>
        </p:nvSpPr>
        <p:spPr>
          <a:xfrm>
            <a:off x="2268697" y="-22440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2"/>
          <p:cNvSpPr/>
          <p:nvPr/>
        </p:nvSpPr>
        <p:spPr>
          <a:xfrm rot="-5400000">
            <a:off x="8227575" y="-348492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2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24" name="Google Shape;124;p12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2"/>
          <p:cNvSpPr txBox="1"/>
          <p:nvPr>
            <p:ph idx="2" type="title"/>
          </p:nvPr>
        </p:nvSpPr>
        <p:spPr>
          <a:xfrm>
            <a:off x="650275" y="1739050"/>
            <a:ext cx="2235900" cy="4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26" name="Google Shape;126;p12"/>
          <p:cNvSpPr txBox="1"/>
          <p:nvPr>
            <p:ph idx="1" type="subTitle"/>
          </p:nvPr>
        </p:nvSpPr>
        <p:spPr>
          <a:xfrm>
            <a:off x="650275" y="2059151"/>
            <a:ext cx="22359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27" name="Google Shape;127;p12"/>
          <p:cNvSpPr txBox="1"/>
          <p:nvPr>
            <p:ph idx="3" type="title"/>
          </p:nvPr>
        </p:nvSpPr>
        <p:spPr>
          <a:xfrm>
            <a:off x="3454050" y="1739050"/>
            <a:ext cx="2235900" cy="4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28" name="Google Shape;128;p12"/>
          <p:cNvSpPr txBox="1"/>
          <p:nvPr>
            <p:ph idx="4" type="subTitle"/>
          </p:nvPr>
        </p:nvSpPr>
        <p:spPr>
          <a:xfrm>
            <a:off x="3454050" y="2059151"/>
            <a:ext cx="22359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29" name="Google Shape;129;p12"/>
          <p:cNvSpPr txBox="1"/>
          <p:nvPr>
            <p:ph idx="5" type="title"/>
          </p:nvPr>
        </p:nvSpPr>
        <p:spPr>
          <a:xfrm>
            <a:off x="6257825" y="1739050"/>
            <a:ext cx="2235900" cy="4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30" name="Google Shape;130;p12"/>
          <p:cNvSpPr txBox="1"/>
          <p:nvPr>
            <p:ph idx="6" type="subTitle"/>
          </p:nvPr>
        </p:nvSpPr>
        <p:spPr>
          <a:xfrm>
            <a:off x="6257825" y="2059151"/>
            <a:ext cx="22359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31" name="Google Shape;131;p12"/>
          <p:cNvSpPr txBox="1"/>
          <p:nvPr>
            <p:ph idx="7" type="title"/>
          </p:nvPr>
        </p:nvSpPr>
        <p:spPr>
          <a:xfrm>
            <a:off x="650275" y="3555950"/>
            <a:ext cx="2235900" cy="4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32" name="Google Shape;132;p12"/>
          <p:cNvSpPr txBox="1"/>
          <p:nvPr>
            <p:ph idx="8" type="subTitle"/>
          </p:nvPr>
        </p:nvSpPr>
        <p:spPr>
          <a:xfrm>
            <a:off x="650275" y="3876051"/>
            <a:ext cx="22359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33" name="Google Shape;133;p12"/>
          <p:cNvSpPr txBox="1"/>
          <p:nvPr>
            <p:ph idx="9" type="title"/>
          </p:nvPr>
        </p:nvSpPr>
        <p:spPr>
          <a:xfrm>
            <a:off x="3454050" y="3555950"/>
            <a:ext cx="2235900" cy="4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34" name="Google Shape;134;p12"/>
          <p:cNvSpPr txBox="1"/>
          <p:nvPr>
            <p:ph idx="13" type="subTitle"/>
          </p:nvPr>
        </p:nvSpPr>
        <p:spPr>
          <a:xfrm>
            <a:off x="3454050" y="3876051"/>
            <a:ext cx="22359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35" name="Google Shape;135;p12"/>
          <p:cNvSpPr txBox="1"/>
          <p:nvPr>
            <p:ph idx="14" type="title"/>
          </p:nvPr>
        </p:nvSpPr>
        <p:spPr>
          <a:xfrm>
            <a:off x="6257825" y="3555950"/>
            <a:ext cx="2235900" cy="46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36" name="Google Shape;136;p12"/>
          <p:cNvSpPr txBox="1"/>
          <p:nvPr>
            <p:ph idx="15" type="subTitle"/>
          </p:nvPr>
        </p:nvSpPr>
        <p:spPr>
          <a:xfrm>
            <a:off x="6257825" y="3876051"/>
            <a:ext cx="2235900" cy="73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3"/>
          <p:cNvSpPr/>
          <p:nvPr/>
        </p:nvSpPr>
        <p:spPr>
          <a:xfrm>
            <a:off x="-126" y="0"/>
            <a:ext cx="9144000" cy="5143500"/>
          </a:xfrm>
          <a:prstGeom prst="rect">
            <a:avLst/>
          </a:prstGeom>
          <a:solidFill>
            <a:srgbClr val="000000">
              <a:alpha val="1529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3"/>
          <p:cNvSpPr txBox="1"/>
          <p:nvPr>
            <p:ph type="title"/>
          </p:nvPr>
        </p:nvSpPr>
        <p:spPr>
          <a:xfrm>
            <a:off x="702725" y="602550"/>
            <a:ext cx="37932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500"/>
              <a:buNone/>
              <a:defRPr sz="4500">
                <a:solidFill>
                  <a:schemeClr val="accen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40" name="Google Shape;140;p13"/>
          <p:cNvSpPr/>
          <p:nvPr/>
        </p:nvSpPr>
        <p:spPr>
          <a:xfrm>
            <a:off x="7454838" y="1421550"/>
            <a:ext cx="492678" cy="560744"/>
          </a:xfrm>
          <a:custGeom>
            <a:rect b="b" l="l" r="r" t="t"/>
            <a:pathLst>
              <a:path extrusionOk="0" h="11377" w="9996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3"/>
          <p:cNvSpPr/>
          <p:nvPr/>
        </p:nvSpPr>
        <p:spPr>
          <a:xfrm>
            <a:off x="8450800" y="10337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3"/>
          <p:cNvSpPr/>
          <p:nvPr/>
        </p:nvSpPr>
        <p:spPr>
          <a:xfrm>
            <a:off x="6959500" y="-12866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3"/>
          <p:cNvSpPr/>
          <p:nvPr/>
        </p:nvSpPr>
        <p:spPr>
          <a:xfrm>
            <a:off x="7576425" y="-27581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3"/>
          <p:cNvSpPr/>
          <p:nvPr/>
        </p:nvSpPr>
        <p:spPr>
          <a:xfrm rot="-7519241">
            <a:off x="6423570" y="4486683"/>
            <a:ext cx="1233931" cy="1173005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3"/>
          <p:cNvSpPr/>
          <p:nvPr/>
        </p:nvSpPr>
        <p:spPr>
          <a:xfrm>
            <a:off x="8623775" y="31062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4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48" name="Google Shape;148;p14"/>
          <p:cNvSpPr/>
          <p:nvPr/>
        </p:nvSpPr>
        <p:spPr>
          <a:xfrm>
            <a:off x="8450800" y="10337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4"/>
          <p:cNvSpPr/>
          <p:nvPr/>
        </p:nvSpPr>
        <p:spPr>
          <a:xfrm>
            <a:off x="8450800" y="1852663"/>
            <a:ext cx="561275" cy="648075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4"/>
          <p:cNvSpPr/>
          <p:nvPr/>
        </p:nvSpPr>
        <p:spPr>
          <a:xfrm>
            <a:off x="6959500" y="-12866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4"/>
          <p:cNvSpPr/>
          <p:nvPr/>
        </p:nvSpPr>
        <p:spPr>
          <a:xfrm>
            <a:off x="7576425" y="-27581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4"/>
          <p:cNvSpPr/>
          <p:nvPr/>
        </p:nvSpPr>
        <p:spPr>
          <a:xfrm>
            <a:off x="8623775" y="31062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4"/>
          <p:cNvSpPr/>
          <p:nvPr/>
        </p:nvSpPr>
        <p:spPr>
          <a:xfrm>
            <a:off x="760375" y="46439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4"/>
          <p:cNvSpPr/>
          <p:nvPr/>
        </p:nvSpPr>
        <p:spPr>
          <a:xfrm>
            <a:off x="-965700" y="363791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4"/>
          <p:cNvSpPr/>
          <p:nvPr/>
        </p:nvSpPr>
        <p:spPr>
          <a:xfrm>
            <a:off x="399100" y="3492988"/>
            <a:ext cx="234775" cy="144925"/>
          </a:xfrm>
          <a:custGeom>
            <a:rect b="b" l="l" r="r" t="t"/>
            <a:pathLst>
              <a:path extrusionOk="0" h="5797" w="9391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5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5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5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5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5"/>
          <p:cNvSpPr/>
          <p:nvPr/>
        </p:nvSpPr>
        <p:spPr>
          <a:xfrm>
            <a:off x="2541150" y="4654388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5"/>
          <p:cNvSpPr/>
          <p:nvPr/>
        </p:nvSpPr>
        <p:spPr>
          <a:xfrm rot="1929963">
            <a:off x="-292266" y="1204050"/>
            <a:ext cx="543168" cy="627168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5"/>
          <p:cNvSpPr txBox="1"/>
          <p:nvPr>
            <p:ph idx="1" type="subTitle"/>
          </p:nvPr>
        </p:nvSpPr>
        <p:spPr>
          <a:xfrm>
            <a:off x="584925" y="1497875"/>
            <a:ext cx="30513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4" name="Google Shape;164;p15"/>
          <p:cNvSpPr txBox="1"/>
          <p:nvPr>
            <p:ph idx="2" type="body"/>
          </p:nvPr>
        </p:nvSpPr>
        <p:spPr>
          <a:xfrm>
            <a:off x="584925" y="1921750"/>
            <a:ext cx="3294300" cy="235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65" name="Google Shape;165;p15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"/>
          <p:cNvSpPr/>
          <p:nvPr/>
        </p:nvSpPr>
        <p:spPr>
          <a:xfrm>
            <a:off x="4779296" y="-1901875"/>
            <a:ext cx="5336236" cy="616175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6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Design">
  <p:cSld name="TITLE_AND_BODY_1_1_1_1">
    <p:bg>
      <p:bgPr>
        <a:solidFill>
          <a:srgbClr val="242426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7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 1">
  <p:cSld name="TITLE_AND_BODY_1_1_2_1">
    <p:bg>
      <p:bgPr>
        <a:solidFill>
          <a:srgbClr val="242426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8"/>
          <p:cNvSpPr/>
          <p:nvPr/>
        </p:nvSpPr>
        <p:spPr>
          <a:xfrm>
            <a:off x="5234822" y="-1993342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8"/>
          <p:cNvSpPr/>
          <p:nvPr/>
        </p:nvSpPr>
        <p:spPr>
          <a:xfrm>
            <a:off x="-348128" y="15594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8"/>
          <p:cNvSpPr/>
          <p:nvPr/>
        </p:nvSpPr>
        <p:spPr>
          <a:xfrm rot="-3260424">
            <a:off x="-742903" y="1707646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8"/>
          <p:cNvSpPr/>
          <p:nvPr/>
        </p:nvSpPr>
        <p:spPr>
          <a:xfrm>
            <a:off x="8106700" y="17949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8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77" name="Google Shape;177;p18"/>
          <p:cNvSpPr txBox="1"/>
          <p:nvPr>
            <p:ph idx="2" type="title"/>
          </p:nvPr>
        </p:nvSpPr>
        <p:spPr>
          <a:xfrm>
            <a:off x="1185865" y="3231538"/>
            <a:ext cx="2514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78" name="Google Shape;178;p18"/>
          <p:cNvSpPr txBox="1"/>
          <p:nvPr>
            <p:ph idx="1" type="subTitle"/>
          </p:nvPr>
        </p:nvSpPr>
        <p:spPr>
          <a:xfrm>
            <a:off x="1185860" y="3765035"/>
            <a:ext cx="2514600" cy="13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79" name="Google Shape;179;p18"/>
          <p:cNvSpPr txBox="1"/>
          <p:nvPr>
            <p:ph idx="3" type="title"/>
          </p:nvPr>
        </p:nvSpPr>
        <p:spPr>
          <a:xfrm>
            <a:off x="5443540" y="3231538"/>
            <a:ext cx="2514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80" name="Google Shape;180;p18"/>
          <p:cNvSpPr txBox="1"/>
          <p:nvPr>
            <p:ph idx="4" type="subTitle"/>
          </p:nvPr>
        </p:nvSpPr>
        <p:spPr>
          <a:xfrm>
            <a:off x="5443535" y="3765035"/>
            <a:ext cx="2514600" cy="13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hree columns ">
  <p:cSld name="TITLE_AND_BODY_1_1_2_1_1">
    <p:bg>
      <p:bgPr>
        <a:solidFill>
          <a:srgbClr val="242426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9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9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86" name="Google Shape;186;p19"/>
          <p:cNvSpPr txBox="1"/>
          <p:nvPr>
            <p:ph idx="2" type="title"/>
          </p:nvPr>
        </p:nvSpPr>
        <p:spPr>
          <a:xfrm>
            <a:off x="757230" y="2995825"/>
            <a:ext cx="23004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87" name="Google Shape;187;p19"/>
          <p:cNvSpPr txBox="1"/>
          <p:nvPr>
            <p:ph idx="1" type="subTitle"/>
          </p:nvPr>
        </p:nvSpPr>
        <p:spPr>
          <a:xfrm>
            <a:off x="757225" y="3529323"/>
            <a:ext cx="2300400" cy="9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88" name="Google Shape;188;p19"/>
          <p:cNvSpPr txBox="1"/>
          <p:nvPr>
            <p:ph idx="3" type="title"/>
          </p:nvPr>
        </p:nvSpPr>
        <p:spPr>
          <a:xfrm>
            <a:off x="3421805" y="2995825"/>
            <a:ext cx="23004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89" name="Google Shape;189;p19"/>
          <p:cNvSpPr txBox="1"/>
          <p:nvPr>
            <p:ph idx="4" type="subTitle"/>
          </p:nvPr>
        </p:nvSpPr>
        <p:spPr>
          <a:xfrm>
            <a:off x="3421800" y="3529323"/>
            <a:ext cx="2300400" cy="9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90" name="Google Shape;190;p19"/>
          <p:cNvSpPr txBox="1"/>
          <p:nvPr>
            <p:ph idx="5" type="title"/>
          </p:nvPr>
        </p:nvSpPr>
        <p:spPr>
          <a:xfrm>
            <a:off x="6086380" y="2995825"/>
            <a:ext cx="23004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91" name="Google Shape;191;p19"/>
          <p:cNvSpPr txBox="1"/>
          <p:nvPr>
            <p:ph idx="6" type="subTitle"/>
          </p:nvPr>
        </p:nvSpPr>
        <p:spPr>
          <a:xfrm>
            <a:off x="6086375" y="3529323"/>
            <a:ext cx="2300400" cy="99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 1">
  <p:cSld name="TITLE_AND_BODY_1_1_2_1_1_1">
    <p:bg>
      <p:bgPr>
        <a:solidFill>
          <a:srgbClr val="242426"/>
        </a:soli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0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94" name="Google Shape;194;p20"/>
          <p:cNvSpPr txBox="1"/>
          <p:nvPr>
            <p:ph idx="2" type="title"/>
          </p:nvPr>
        </p:nvSpPr>
        <p:spPr>
          <a:xfrm>
            <a:off x="589313" y="3109240"/>
            <a:ext cx="1836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95" name="Google Shape;195;p20"/>
          <p:cNvSpPr txBox="1"/>
          <p:nvPr>
            <p:ph idx="1" type="subTitle"/>
          </p:nvPr>
        </p:nvSpPr>
        <p:spPr>
          <a:xfrm>
            <a:off x="589313" y="2394600"/>
            <a:ext cx="1836000" cy="7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96" name="Google Shape;196;p20"/>
          <p:cNvSpPr txBox="1"/>
          <p:nvPr>
            <p:ph idx="3" type="title"/>
          </p:nvPr>
        </p:nvSpPr>
        <p:spPr>
          <a:xfrm>
            <a:off x="2632438" y="1890040"/>
            <a:ext cx="1836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97" name="Google Shape;197;p20"/>
          <p:cNvSpPr txBox="1"/>
          <p:nvPr>
            <p:ph idx="4" type="subTitle"/>
          </p:nvPr>
        </p:nvSpPr>
        <p:spPr>
          <a:xfrm>
            <a:off x="2632438" y="1175400"/>
            <a:ext cx="1836000" cy="7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98" name="Google Shape;198;p20"/>
          <p:cNvSpPr txBox="1"/>
          <p:nvPr>
            <p:ph idx="5" type="title"/>
          </p:nvPr>
        </p:nvSpPr>
        <p:spPr>
          <a:xfrm>
            <a:off x="4675563" y="3109240"/>
            <a:ext cx="1836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99" name="Google Shape;199;p20"/>
          <p:cNvSpPr txBox="1"/>
          <p:nvPr>
            <p:ph idx="6" type="subTitle"/>
          </p:nvPr>
        </p:nvSpPr>
        <p:spPr>
          <a:xfrm>
            <a:off x="4675563" y="2394600"/>
            <a:ext cx="1836000" cy="7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00" name="Google Shape;200;p20"/>
          <p:cNvSpPr txBox="1"/>
          <p:nvPr>
            <p:ph idx="7" type="title"/>
          </p:nvPr>
        </p:nvSpPr>
        <p:spPr>
          <a:xfrm>
            <a:off x="6718688" y="1890040"/>
            <a:ext cx="1836000" cy="47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201" name="Google Shape;201;p20"/>
          <p:cNvSpPr txBox="1"/>
          <p:nvPr>
            <p:ph idx="8" type="subTitle"/>
          </p:nvPr>
        </p:nvSpPr>
        <p:spPr>
          <a:xfrm>
            <a:off x="6718688" y="1175400"/>
            <a:ext cx="1836000" cy="757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02" name="Google Shape;202;p20"/>
          <p:cNvSpPr/>
          <p:nvPr/>
        </p:nvSpPr>
        <p:spPr>
          <a:xfrm>
            <a:off x="8050500" y="-317547"/>
            <a:ext cx="656018" cy="757470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0"/>
          <p:cNvSpPr/>
          <p:nvPr/>
        </p:nvSpPr>
        <p:spPr>
          <a:xfrm>
            <a:off x="8554700" y="34618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0"/>
          <p:cNvSpPr/>
          <p:nvPr/>
        </p:nvSpPr>
        <p:spPr>
          <a:xfrm>
            <a:off x="4811800" y="-17041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0"/>
          <p:cNvSpPr/>
          <p:nvPr/>
        </p:nvSpPr>
        <p:spPr>
          <a:xfrm>
            <a:off x="5428725" y="-317562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0"/>
          <p:cNvSpPr/>
          <p:nvPr/>
        </p:nvSpPr>
        <p:spPr>
          <a:xfrm>
            <a:off x="8554700" y="3152088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/>
          <p:nvPr/>
        </p:nvSpPr>
        <p:spPr>
          <a:xfrm>
            <a:off x="4779296" y="-1901875"/>
            <a:ext cx="5336236" cy="616175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3"/>
          <p:cNvSpPr txBox="1"/>
          <p:nvPr>
            <p:ph idx="1" type="body"/>
          </p:nvPr>
        </p:nvSpPr>
        <p:spPr>
          <a:xfrm>
            <a:off x="584925" y="1096325"/>
            <a:ext cx="7461600" cy="314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1pPr>
            <a:lvl2pPr indent="-31115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2pPr>
            <a:lvl3pPr indent="-31115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1115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5pPr>
            <a:lvl6pPr indent="-31115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■"/>
              <a:defRPr sz="1300"/>
            </a:lvl6pPr>
            <a:lvl7pPr indent="-31115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  <a:defRPr sz="1300"/>
            </a:lvl7pPr>
            <a:lvl8pPr indent="-31115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○"/>
              <a:defRPr sz="1300"/>
            </a:lvl8pPr>
            <a:lvl9pPr indent="-31115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300"/>
              <a:buChar char="■"/>
              <a:defRPr sz="1300"/>
            </a:lvl9pPr>
          </a:lstStyle>
          <a:p/>
        </p:txBody>
      </p:sp>
      <p:sp>
        <p:nvSpPr>
          <p:cNvPr id="27" name="Google Shape;27;p3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/>
          <p:nvPr/>
        </p:nvSpPr>
        <p:spPr>
          <a:xfrm>
            <a:off x="-382528" y="14480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1"/>
          <p:cNvSpPr/>
          <p:nvPr/>
        </p:nvSpPr>
        <p:spPr>
          <a:xfrm>
            <a:off x="8048150" y="-358868"/>
            <a:ext cx="902081" cy="104158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1"/>
          <p:cNvSpPr/>
          <p:nvPr/>
        </p:nvSpPr>
        <p:spPr>
          <a:xfrm rot="-3260424">
            <a:off x="8121797" y="4553421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1"/>
          <p:cNvSpPr/>
          <p:nvPr/>
        </p:nvSpPr>
        <p:spPr>
          <a:xfrm>
            <a:off x="8283925" y="5336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1"/>
          <p:cNvSpPr/>
          <p:nvPr/>
        </p:nvSpPr>
        <p:spPr>
          <a:xfrm>
            <a:off x="8208075" y="16862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1"/>
          <p:cNvSpPr txBox="1"/>
          <p:nvPr>
            <p:ph idx="1" type="body"/>
          </p:nvPr>
        </p:nvSpPr>
        <p:spPr>
          <a:xfrm>
            <a:off x="924700" y="2175925"/>
            <a:ext cx="3242700" cy="19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4" name="Google Shape;214;p21"/>
          <p:cNvSpPr txBox="1"/>
          <p:nvPr>
            <p:ph idx="2" type="body"/>
          </p:nvPr>
        </p:nvSpPr>
        <p:spPr>
          <a:xfrm>
            <a:off x="4976600" y="2175925"/>
            <a:ext cx="3242700" cy="19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5" name="Google Shape;215;p21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16" name="Google Shape;216;p21"/>
          <p:cNvSpPr txBox="1"/>
          <p:nvPr>
            <p:ph idx="3" type="subTitle"/>
          </p:nvPr>
        </p:nvSpPr>
        <p:spPr>
          <a:xfrm>
            <a:off x="924700" y="1590492"/>
            <a:ext cx="30513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17" name="Google Shape;217;p21"/>
          <p:cNvSpPr txBox="1"/>
          <p:nvPr>
            <p:ph idx="4" type="subTitle"/>
          </p:nvPr>
        </p:nvSpPr>
        <p:spPr>
          <a:xfrm>
            <a:off x="4976600" y="1590492"/>
            <a:ext cx="3051300" cy="416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nton"/>
              <a:buNone/>
              <a:defRPr>
                <a:solidFill>
                  <a:schemeClr val="accent1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Four columns 2">
  <p:cSld name="TITLE_AND_BODY_1_1_2_1_2">
    <p:bg>
      <p:bgPr>
        <a:solidFill>
          <a:srgbClr val="242426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2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2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22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22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2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24" name="Google Shape;224;p22"/>
          <p:cNvSpPr txBox="1"/>
          <p:nvPr>
            <p:ph idx="2" type="title"/>
          </p:nvPr>
        </p:nvSpPr>
        <p:spPr>
          <a:xfrm>
            <a:off x="777716" y="3103775"/>
            <a:ext cx="16992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225" name="Google Shape;225;p22"/>
          <p:cNvSpPr txBox="1"/>
          <p:nvPr>
            <p:ph idx="1" type="subTitle"/>
          </p:nvPr>
        </p:nvSpPr>
        <p:spPr>
          <a:xfrm>
            <a:off x="777709" y="3637272"/>
            <a:ext cx="16992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26" name="Google Shape;226;p22"/>
          <p:cNvSpPr txBox="1"/>
          <p:nvPr>
            <p:ph idx="3" type="title"/>
          </p:nvPr>
        </p:nvSpPr>
        <p:spPr>
          <a:xfrm>
            <a:off x="2740841" y="3103775"/>
            <a:ext cx="16992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227" name="Google Shape;227;p22"/>
          <p:cNvSpPr txBox="1"/>
          <p:nvPr>
            <p:ph idx="4" type="subTitle"/>
          </p:nvPr>
        </p:nvSpPr>
        <p:spPr>
          <a:xfrm>
            <a:off x="2740834" y="3637272"/>
            <a:ext cx="16992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28" name="Google Shape;228;p22"/>
          <p:cNvSpPr txBox="1"/>
          <p:nvPr>
            <p:ph idx="5" type="title"/>
          </p:nvPr>
        </p:nvSpPr>
        <p:spPr>
          <a:xfrm>
            <a:off x="4703966" y="3103775"/>
            <a:ext cx="16992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229" name="Google Shape;229;p22"/>
          <p:cNvSpPr txBox="1"/>
          <p:nvPr>
            <p:ph idx="6" type="subTitle"/>
          </p:nvPr>
        </p:nvSpPr>
        <p:spPr>
          <a:xfrm>
            <a:off x="4703959" y="3637272"/>
            <a:ext cx="16992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30" name="Google Shape;230;p22"/>
          <p:cNvSpPr txBox="1"/>
          <p:nvPr>
            <p:ph idx="7" type="title"/>
          </p:nvPr>
        </p:nvSpPr>
        <p:spPr>
          <a:xfrm>
            <a:off x="6667091" y="3103775"/>
            <a:ext cx="16992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231" name="Google Shape;231;p22"/>
          <p:cNvSpPr txBox="1"/>
          <p:nvPr>
            <p:ph idx="8" type="subTitle"/>
          </p:nvPr>
        </p:nvSpPr>
        <p:spPr>
          <a:xfrm>
            <a:off x="6667084" y="3637272"/>
            <a:ext cx="1699200" cy="8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3"/>
          <p:cNvSpPr/>
          <p:nvPr/>
        </p:nvSpPr>
        <p:spPr>
          <a:xfrm>
            <a:off x="2428063" y="96151"/>
            <a:ext cx="4287871" cy="4951203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23"/>
          <p:cNvSpPr txBox="1"/>
          <p:nvPr>
            <p:ph hasCustomPrompt="1" type="title"/>
          </p:nvPr>
        </p:nvSpPr>
        <p:spPr>
          <a:xfrm>
            <a:off x="311700" y="1233125"/>
            <a:ext cx="8520600" cy="196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600"/>
              <a:buNone/>
              <a:defRPr sz="96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35" name="Google Shape;235;p23"/>
          <p:cNvSpPr txBox="1"/>
          <p:nvPr>
            <p:ph idx="1" type="body"/>
          </p:nvPr>
        </p:nvSpPr>
        <p:spPr>
          <a:xfrm>
            <a:off x="2856750" y="3196625"/>
            <a:ext cx="34305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6" name="Google Shape;236;p23"/>
          <p:cNvSpPr/>
          <p:nvPr/>
        </p:nvSpPr>
        <p:spPr>
          <a:xfrm rot="-3260424">
            <a:off x="6980972" y="-494904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23"/>
          <p:cNvSpPr/>
          <p:nvPr/>
        </p:nvSpPr>
        <p:spPr>
          <a:xfrm>
            <a:off x="8780100" y="47183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23"/>
          <p:cNvSpPr/>
          <p:nvPr/>
        </p:nvSpPr>
        <p:spPr>
          <a:xfrm>
            <a:off x="8095313" y="38614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23"/>
          <p:cNvSpPr/>
          <p:nvPr/>
        </p:nvSpPr>
        <p:spPr>
          <a:xfrm>
            <a:off x="8095313" y="34544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23"/>
          <p:cNvSpPr/>
          <p:nvPr/>
        </p:nvSpPr>
        <p:spPr>
          <a:xfrm>
            <a:off x="229800" y="12397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23"/>
          <p:cNvSpPr/>
          <p:nvPr/>
        </p:nvSpPr>
        <p:spPr>
          <a:xfrm>
            <a:off x="-1261500" y="33918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23"/>
          <p:cNvSpPr/>
          <p:nvPr/>
        </p:nvSpPr>
        <p:spPr>
          <a:xfrm>
            <a:off x="-1337350" y="30268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 + Credits">
  <p:cSld name="ONE_COLUMN_TEXT_2">
    <p:bg>
      <p:bgPr>
        <a:solidFill>
          <a:srgbClr val="242426"/>
        </a:solid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4"/>
          <p:cNvSpPr/>
          <p:nvPr/>
        </p:nvSpPr>
        <p:spPr>
          <a:xfrm>
            <a:off x="0" y="857095"/>
            <a:ext cx="1543787" cy="1782530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24"/>
          <p:cNvSpPr/>
          <p:nvPr/>
        </p:nvSpPr>
        <p:spPr>
          <a:xfrm>
            <a:off x="797422" y="857099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24"/>
          <p:cNvSpPr/>
          <p:nvPr/>
        </p:nvSpPr>
        <p:spPr>
          <a:xfrm>
            <a:off x="6912672" y="-764551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24"/>
          <p:cNvSpPr/>
          <p:nvPr/>
        </p:nvSpPr>
        <p:spPr>
          <a:xfrm rot="-3260424">
            <a:off x="6154997" y="-454379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24"/>
          <p:cNvSpPr/>
          <p:nvPr/>
        </p:nvSpPr>
        <p:spPr>
          <a:xfrm>
            <a:off x="8469475" y="3854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24"/>
          <p:cNvSpPr/>
          <p:nvPr/>
        </p:nvSpPr>
        <p:spPr>
          <a:xfrm>
            <a:off x="8704238" y="35535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24"/>
          <p:cNvSpPr/>
          <p:nvPr/>
        </p:nvSpPr>
        <p:spPr>
          <a:xfrm>
            <a:off x="-962562" y="4442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24"/>
          <p:cNvSpPr/>
          <p:nvPr/>
        </p:nvSpPr>
        <p:spPr>
          <a:xfrm>
            <a:off x="175275" y="973700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24"/>
          <p:cNvSpPr/>
          <p:nvPr/>
        </p:nvSpPr>
        <p:spPr>
          <a:xfrm rot="-5400000">
            <a:off x="1904525" y="-20296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24"/>
          <p:cNvSpPr txBox="1"/>
          <p:nvPr>
            <p:ph idx="1" type="body"/>
          </p:nvPr>
        </p:nvSpPr>
        <p:spPr>
          <a:xfrm>
            <a:off x="2925900" y="1784193"/>
            <a:ext cx="3292200" cy="115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" name="Google Shape;254;p24"/>
          <p:cNvSpPr txBox="1"/>
          <p:nvPr>
            <p:ph type="title"/>
          </p:nvPr>
        </p:nvSpPr>
        <p:spPr>
          <a:xfrm>
            <a:off x="2925900" y="1211488"/>
            <a:ext cx="329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4800"/>
              <a:buNone/>
              <a:defRPr sz="48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55" name="Google Shape;255;p24"/>
          <p:cNvSpPr txBox="1"/>
          <p:nvPr/>
        </p:nvSpPr>
        <p:spPr>
          <a:xfrm>
            <a:off x="2734200" y="3565700"/>
            <a:ext cx="3675600" cy="6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" sz="1200" u="none" cap="none" strike="noStrike">
                <a:solidFill>
                  <a:schemeClr val="accent1"/>
                </a:solidFill>
                <a:latin typeface="DM Sans"/>
                <a:ea typeface="DM Sans"/>
                <a:cs typeface="DM Sans"/>
                <a:sym typeface="DM Sans"/>
              </a:rPr>
              <a:t>CREDITS: This presentation template was created by Slidesgo, including icons by Flaticon, and infographics &amp; images by Freepik. </a:t>
            </a:r>
            <a:endParaRPr b="0" i="0" sz="1200" u="none" cap="none" strike="noStrike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accent1"/>
              </a:solidFill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AND_BODY_2"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5"/>
          <p:cNvSpPr/>
          <p:nvPr/>
        </p:nvSpPr>
        <p:spPr>
          <a:xfrm>
            <a:off x="3191071" y="-3810650"/>
            <a:ext cx="5336236" cy="616175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25"/>
          <p:cNvSpPr/>
          <p:nvPr/>
        </p:nvSpPr>
        <p:spPr>
          <a:xfrm>
            <a:off x="-1486154" y="2351100"/>
            <a:ext cx="5336236" cy="616175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25"/>
          <p:cNvSpPr txBox="1"/>
          <p:nvPr>
            <p:ph idx="1" type="body"/>
          </p:nvPr>
        </p:nvSpPr>
        <p:spPr>
          <a:xfrm>
            <a:off x="584925" y="1096325"/>
            <a:ext cx="3917400" cy="343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" name="Google Shape;260;p25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 1">
  <p:cSld name="TITLE_AND_BODY_3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26"/>
          <p:cNvSpPr/>
          <p:nvPr/>
        </p:nvSpPr>
        <p:spPr>
          <a:xfrm>
            <a:off x="-382528" y="14480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26"/>
          <p:cNvSpPr/>
          <p:nvPr/>
        </p:nvSpPr>
        <p:spPr>
          <a:xfrm>
            <a:off x="8048150" y="-358868"/>
            <a:ext cx="902081" cy="104158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26"/>
          <p:cNvSpPr/>
          <p:nvPr/>
        </p:nvSpPr>
        <p:spPr>
          <a:xfrm>
            <a:off x="8283925" y="5336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26"/>
          <p:cNvSpPr/>
          <p:nvPr/>
        </p:nvSpPr>
        <p:spPr>
          <a:xfrm>
            <a:off x="8208075" y="16862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26"/>
          <p:cNvSpPr txBox="1"/>
          <p:nvPr>
            <p:ph idx="1" type="body"/>
          </p:nvPr>
        </p:nvSpPr>
        <p:spPr>
          <a:xfrm>
            <a:off x="675361" y="1261275"/>
            <a:ext cx="3634200" cy="30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7" name="Google Shape;267;p26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268" name="Google Shape;268;p26"/>
          <p:cNvSpPr txBox="1"/>
          <p:nvPr>
            <p:ph idx="2" type="body"/>
          </p:nvPr>
        </p:nvSpPr>
        <p:spPr>
          <a:xfrm>
            <a:off x="4834439" y="1261275"/>
            <a:ext cx="3634200" cy="30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TITLE_AND_BODY_1_1_2_1_2_1">
    <p:bg>
      <p:bgPr>
        <a:solidFill>
          <a:srgbClr val="242426"/>
        </a:solidFill>
      </p:bgPr>
    </p:bg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9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29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29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29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TITLE_AND_BODY_1_1_2_1_3">
    <p:bg>
      <p:bgPr>
        <a:solidFill>
          <a:srgbClr val="242426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/>
          <p:nvPr/>
        </p:nvSpPr>
        <p:spPr>
          <a:xfrm>
            <a:off x="5234822" y="-1993342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30"/>
          <p:cNvSpPr/>
          <p:nvPr/>
        </p:nvSpPr>
        <p:spPr>
          <a:xfrm>
            <a:off x="-348128" y="15594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30"/>
          <p:cNvSpPr/>
          <p:nvPr/>
        </p:nvSpPr>
        <p:spPr>
          <a:xfrm rot="-3260424">
            <a:off x="-742903" y="1707646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0" name="Google Shape;280;p30"/>
          <p:cNvSpPr/>
          <p:nvPr/>
        </p:nvSpPr>
        <p:spPr>
          <a:xfrm>
            <a:off x="8106700" y="17949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ITLE_AND_BODY_1">
    <p:bg>
      <p:bgPr>
        <a:solidFill>
          <a:srgbClr val="242426"/>
        </a:soli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/>
          <p:nvPr/>
        </p:nvSpPr>
        <p:spPr>
          <a:xfrm>
            <a:off x="-382528" y="14480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4"/>
          <p:cNvSpPr/>
          <p:nvPr/>
        </p:nvSpPr>
        <p:spPr>
          <a:xfrm>
            <a:off x="3395525" y="3107282"/>
            <a:ext cx="902081" cy="104158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4"/>
          <p:cNvSpPr/>
          <p:nvPr/>
        </p:nvSpPr>
        <p:spPr>
          <a:xfrm rot="-5400000">
            <a:off x="3455275" y="-554737"/>
            <a:ext cx="1491300" cy="14178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 rot="-3260424">
            <a:off x="1735672" y="4220596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4"/>
          <p:cNvSpPr/>
          <p:nvPr/>
        </p:nvSpPr>
        <p:spPr>
          <a:xfrm>
            <a:off x="229800" y="12397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4"/>
          <p:cNvSpPr/>
          <p:nvPr/>
        </p:nvSpPr>
        <p:spPr>
          <a:xfrm>
            <a:off x="-1261500" y="33918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4"/>
          <p:cNvSpPr/>
          <p:nvPr/>
        </p:nvSpPr>
        <p:spPr>
          <a:xfrm>
            <a:off x="-1337350" y="30268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4"/>
          <p:cNvSpPr/>
          <p:nvPr/>
        </p:nvSpPr>
        <p:spPr>
          <a:xfrm>
            <a:off x="8780100" y="47183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4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8" name="Google Shape;38;p4"/>
          <p:cNvSpPr txBox="1"/>
          <p:nvPr>
            <p:ph idx="2" type="title"/>
          </p:nvPr>
        </p:nvSpPr>
        <p:spPr>
          <a:xfrm>
            <a:off x="5885103" y="518488"/>
            <a:ext cx="2514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" type="subTitle"/>
          </p:nvPr>
        </p:nvSpPr>
        <p:spPr>
          <a:xfrm>
            <a:off x="5885103" y="975812"/>
            <a:ext cx="251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0" name="Google Shape;40;p4"/>
          <p:cNvSpPr txBox="1"/>
          <p:nvPr>
            <p:ph idx="3" type="title"/>
          </p:nvPr>
        </p:nvSpPr>
        <p:spPr>
          <a:xfrm>
            <a:off x="4779828" y="767038"/>
            <a:ext cx="9510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1" name="Google Shape;41;p4"/>
          <p:cNvSpPr txBox="1"/>
          <p:nvPr>
            <p:ph idx="4" type="title"/>
          </p:nvPr>
        </p:nvSpPr>
        <p:spPr>
          <a:xfrm>
            <a:off x="5885103" y="1543988"/>
            <a:ext cx="2514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2" name="Google Shape;42;p4"/>
          <p:cNvSpPr txBox="1"/>
          <p:nvPr>
            <p:ph idx="5" type="subTitle"/>
          </p:nvPr>
        </p:nvSpPr>
        <p:spPr>
          <a:xfrm>
            <a:off x="5885103" y="2001312"/>
            <a:ext cx="251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3" name="Google Shape;43;p4"/>
          <p:cNvSpPr txBox="1"/>
          <p:nvPr>
            <p:ph idx="6" type="title"/>
          </p:nvPr>
        </p:nvSpPr>
        <p:spPr>
          <a:xfrm>
            <a:off x="4779828" y="1792538"/>
            <a:ext cx="9510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4" name="Google Shape;44;p4"/>
          <p:cNvSpPr txBox="1"/>
          <p:nvPr>
            <p:ph idx="7" type="title"/>
          </p:nvPr>
        </p:nvSpPr>
        <p:spPr>
          <a:xfrm>
            <a:off x="5885103" y="2569488"/>
            <a:ext cx="2514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5" name="Google Shape;45;p4"/>
          <p:cNvSpPr txBox="1"/>
          <p:nvPr>
            <p:ph idx="8" type="subTitle"/>
          </p:nvPr>
        </p:nvSpPr>
        <p:spPr>
          <a:xfrm>
            <a:off x="5885103" y="3026812"/>
            <a:ext cx="251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6" name="Google Shape;46;p4"/>
          <p:cNvSpPr txBox="1"/>
          <p:nvPr>
            <p:ph idx="9" type="title"/>
          </p:nvPr>
        </p:nvSpPr>
        <p:spPr>
          <a:xfrm>
            <a:off x="4779828" y="2818038"/>
            <a:ext cx="9510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47" name="Google Shape;47;p4"/>
          <p:cNvSpPr txBox="1"/>
          <p:nvPr>
            <p:ph idx="13" type="title"/>
          </p:nvPr>
        </p:nvSpPr>
        <p:spPr>
          <a:xfrm>
            <a:off x="5885103" y="3594988"/>
            <a:ext cx="2514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800"/>
              <a:buNone/>
              <a:defRPr sz="18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4" type="subTitle"/>
          </p:nvPr>
        </p:nvSpPr>
        <p:spPr>
          <a:xfrm>
            <a:off x="5885103" y="4052312"/>
            <a:ext cx="251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 sz="14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4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49" name="Google Shape;49;p4"/>
          <p:cNvSpPr txBox="1"/>
          <p:nvPr>
            <p:ph idx="15" type="title"/>
          </p:nvPr>
        </p:nvSpPr>
        <p:spPr>
          <a:xfrm>
            <a:off x="4779828" y="3843538"/>
            <a:ext cx="951000" cy="6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2400"/>
              <a:buNone/>
              <a:defRPr sz="2400">
                <a:solidFill>
                  <a:srgbClr val="F7855B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3">
  <p:cSld name="TITLE_AND_BODY_1_2">
    <p:bg>
      <p:bgPr>
        <a:solidFill>
          <a:srgbClr val="242426"/>
        </a:solidFill>
      </p:bgPr>
    </p:bg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1"/>
          <p:cNvSpPr/>
          <p:nvPr/>
        </p:nvSpPr>
        <p:spPr>
          <a:xfrm>
            <a:off x="-382528" y="1448033"/>
            <a:ext cx="4238017" cy="489363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6363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3" name="Google Shape;283;p31"/>
          <p:cNvSpPr/>
          <p:nvPr/>
        </p:nvSpPr>
        <p:spPr>
          <a:xfrm>
            <a:off x="3395525" y="3107282"/>
            <a:ext cx="902081" cy="104158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4" name="Google Shape;284;p31"/>
          <p:cNvSpPr/>
          <p:nvPr/>
        </p:nvSpPr>
        <p:spPr>
          <a:xfrm rot="-5400000">
            <a:off x="3455275" y="-554737"/>
            <a:ext cx="1491300" cy="14178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1"/>
          <p:cNvSpPr/>
          <p:nvPr/>
        </p:nvSpPr>
        <p:spPr>
          <a:xfrm rot="-3260424">
            <a:off x="1735672" y="4220596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6" name="Google Shape;286;p31"/>
          <p:cNvSpPr/>
          <p:nvPr/>
        </p:nvSpPr>
        <p:spPr>
          <a:xfrm>
            <a:off x="229800" y="12397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1"/>
          <p:cNvSpPr/>
          <p:nvPr/>
        </p:nvSpPr>
        <p:spPr>
          <a:xfrm>
            <a:off x="-1261500" y="33918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8" name="Google Shape;288;p31"/>
          <p:cNvSpPr/>
          <p:nvPr/>
        </p:nvSpPr>
        <p:spPr>
          <a:xfrm>
            <a:off x="-1337350" y="30268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9" name="Google Shape;289;p31"/>
          <p:cNvSpPr/>
          <p:nvPr/>
        </p:nvSpPr>
        <p:spPr>
          <a:xfrm>
            <a:off x="8780100" y="47183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4">
  <p:cSld name="ONE_COLUMN_TEXT_2_1">
    <p:bg>
      <p:bgPr>
        <a:solidFill>
          <a:srgbClr val="242426"/>
        </a:solidFill>
      </p:bgPr>
    </p:bg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32"/>
          <p:cNvSpPr/>
          <p:nvPr/>
        </p:nvSpPr>
        <p:spPr>
          <a:xfrm>
            <a:off x="0" y="857095"/>
            <a:ext cx="1543787" cy="1782530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2" name="Google Shape;292;p32"/>
          <p:cNvSpPr/>
          <p:nvPr/>
        </p:nvSpPr>
        <p:spPr>
          <a:xfrm>
            <a:off x="797422" y="857099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3" name="Google Shape;293;p32"/>
          <p:cNvSpPr/>
          <p:nvPr/>
        </p:nvSpPr>
        <p:spPr>
          <a:xfrm>
            <a:off x="6912672" y="-764551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4" name="Google Shape;294;p32"/>
          <p:cNvSpPr/>
          <p:nvPr/>
        </p:nvSpPr>
        <p:spPr>
          <a:xfrm rot="-3260424">
            <a:off x="6154997" y="-454379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5" name="Google Shape;295;p32"/>
          <p:cNvSpPr/>
          <p:nvPr/>
        </p:nvSpPr>
        <p:spPr>
          <a:xfrm>
            <a:off x="8469475" y="3854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6" name="Google Shape;296;p32"/>
          <p:cNvSpPr/>
          <p:nvPr/>
        </p:nvSpPr>
        <p:spPr>
          <a:xfrm>
            <a:off x="8704238" y="355350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7" name="Google Shape;297;p32"/>
          <p:cNvSpPr/>
          <p:nvPr/>
        </p:nvSpPr>
        <p:spPr>
          <a:xfrm>
            <a:off x="-962562" y="4442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8" name="Google Shape;298;p32"/>
          <p:cNvSpPr/>
          <p:nvPr/>
        </p:nvSpPr>
        <p:spPr>
          <a:xfrm>
            <a:off x="175275" y="973700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9" name="Google Shape;299;p32"/>
          <p:cNvSpPr/>
          <p:nvPr/>
        </p:nvSpPr>
        <p:spPr>
          <a:xfrm rot="-5400000">
            <a:off x="1904525" y="-20296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rgbClr val="242426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5"/>
          <p:cNvSpPr/>
          <p:nvPr/>
        </p:nvSpPr>
        <p:spPr>
          <a:xfrm rot="-5400000">
            <a:off x="7432375" y="3244333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5"/>
          <p:cNvSpPr/>
          <p:nvPr/>
        </p:nvSpPr>
        <p:spPr>
          <a:xfrm>
            <a:off x="8469475" y="385450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5"/>
          <p:cNvSpPr/>
          <p:nvPr/>
        </p:nvSpPr>
        <p:spPr>
          <a:xfrm>
            <a:off x="2728238" y="46113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5"/>
          <p:cNvSpPr/>
          <p:nvPr/>
        </p:nvSpPr>
        <p:spPr>
          <a:xfrm>
            <a:off x="-962562" y="444275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5"/>
          <p:cNvSpPr/>
          <p:nvPr/>
        </p:nvSpPr>
        <p:spPr>
          <a:xfrm>
            <a:off x="4143700" y="4414575"/>
            <a:ext cx="234775" cy="144925"/>
          </a:xfrm>
          <a:custGeom>
            <a:rect b="b" l="l" r="r" t="t"/>
            <a:pathLst>
              <a:path extrusionOk="0" h="5797" w="9391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rgbClr val="FF662E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5"/>
          <p:cNvSpPr/>
          <p:nvPr/>
        </p:nvSpPr>
        <p:spPr>
          <a:xfrm>
            <a:off x="175275" y="973700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5"/>
          <p:cNvSpPr/>
          <p:nvPr/>
        </p:nvSpPr>
        <p:spPr>
          <a:xfrm rot="-5400000">
            <a:off x="1904525" y="-20296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5"/>
          <p:cNvSpPr txBox="1"/>
          <p:nvPr>
            <p:ph idx="1" type="body"/>
          </p:nvPr>
        </p:nvSpPr>
        <p:spPr>
          <a:xfrm>
            <a:off x="763525" y="1930863"/>
            <a:ext cx="3292200" cy="24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1pPr>
            <a:lvl2pPr indent="-3302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2pPr>
            <a:lvl3pPr indent="-3302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3pPr>
            <a:lvl4pPr indent="-3302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4pPr>
            <a:lvl5pPr indent="-3302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5pPr>
            <a:lvl6pPr indent="-3302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6pPr>
            <a:lvl7pPr indent="-3302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7pPr>
            <a:lvl8pPr indent="-3302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8pPr>
            <a:lvl9pPr indent="-3302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59" name="Google Shape;59;p5"/>
          <p:cNvSpPr txBox="1"/>
          <p:nvPr>
            <p:ph type="title"/>
          </p:nvPr>
        </p:nvSpPr>
        <p:spPr>
          <a:xfrm>
            <a:off x="763525" y="1211488"/>
            <a:ext cx="329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6"/>
          <p:cNvSpPr/>
          <p:nvPr/>
        </p:nvSpPr>
        <p:spPr>
          <a:xfrm>
            <a:off x="0" y="857095"/>
            <a:ext cx="1543787" cy="1782530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6"/>
          <p:cNvSpPr/>
          <p:nvPr/>
        </p:nvSpPr>
        <p:spPr>
          <a:xfrm>
            <a:off x="797422" y="857099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6"/>
          <p:cNvSpPr/>
          <p:nvPr/>
        </p:nvSpPr>
        <p:spPr>
          <a:xfrm>
            <a:off x="6912672" y="-764551"/>
            <a:ext cx="4091347" cy="4724278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6"/>
          <p:cNvSpPr/>
          <p:nvPr/>
        </p:nvSpPr>
        <p:spPr>
          <a:xfrm rot="-3260424">
            <a:off x="6154997" y="-454379"/>
            <a:ext cx="1491333" cy="1417817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6"/>
          <p:cNvSpPr/>
          <p:nvPr/>
        </p:nvSpPr>
        <p:spPr>
          <a:xfrm>
            <a:off x="8780100" y="47183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6"/>
          <p:cNvSpPr/>
          <p:nvPr/>
        </p:nvSpPr>
        <p:spPr>
          <a:xfrm>
            <a:off x="8095313" y="38614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6"/>
          <p:cNvSpPr txBox="1"/>
          <p:nvPr>
            <p:ph type="title"/>
          </p:nvPr>
        </p:nvSpPr>
        <p:spPr>
          <a:xfrm>
            <a:off x="311700" y="2227050"/>
            <a:ext cx="8520600" cy="8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8" name="Google Shape;68;p6"/>
          <p:cNvSpPr txBox="1"/>
          <p:nvPr>
            <p:ph idx="1" type="subTitle"/>
          </p:nvPr>
        </p:nvSpPr>
        <p:spPr>
          <a:xfrm>
            <a:off x="2423100" y="3068850"/>
            <a:ext cx="42978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Font typeface="DM Sans"/>
              <a:buNone/>
              <a:defRPr sz="2000">
                <a:solidFill>
                  <a:srgbClr val="EFEFEF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000"/>
              <a:buNone/>
              <a:defRPr sz="20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69" name="Google Shape;69;p6"/>
          <p:cNvSpPr txBox="1"/>
          <p:nvPr>
            <p:ph idx="2" type="title"/>
          </p:nvPr>
        </p:nvSpPr>
        <p:spPr>
          <a:xfrm>
            <a:off x="311700" y="1106125"/>
            <a:ext cx="8520600" cy="106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0" name="Google Shape;70;p6"/>
          <p:cNvSpPr/>
          <p:nvPr/>
        </p:nvSpPr>
        <p:spPr>
          <a:xfrm>
            <a:off x="-1261500" y="33918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">
  <p:cSld name="ONE_COLUMN_TEXT_1">
    <p:bg>
      <p:bgPr>
        <a:solidFill>
          <a:srgbClr val="242426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"/>
          <p:cNvSpPr/>
          <p:nvPr/>
        </p:nvSpPr>
        <p:spPr>
          <a:xfrm rot="-5400000">
            <a:off x="8225325" y="932108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7"/>
          <p:cNvSpPr/>
          <p:nvPr/>
        </p:nvSpPr>
        <p:spPr>
          <a:xfrm>
            <a:off x="4881038" y="-97725"/>
            <a:ext cx="234769" cy="213405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7"/>
          <p:cNvSpPr/>
          <p:nvPr/>
        </p:nvSpPr>
        <p:spPr>
          <a:xfrm>
            <a:off x="7721713" y="-2535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7"/>
          <p:cNvSpPr/>
          <p:nvPr/>
        </p:nvSpPr>
        <p:spPr>
          <a:xfrm>
            <a:off x="7645638" y="-407150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solidFill>
            <a:srgbClr val="E06666"/>
          </a:solidFill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7"/>
          <p:cNvSpPr/>
          <p:nvPr/>
        </p:nvSpPr>
        <p:spPr>
          <a:xfrm>
            <a:off x="7572700" y="299350"/>
            <a:ext cx="234775" cy="144925"/>
          </a:xfrm>
          <a:custGeom>
            <a:rect b="b" l="l" r="r" t="t"/>
            <a:pathLst>
              <a:path extrusionOk="0" h="5797" w="9391">
                <a:moveTo>
                  <a:pt x="8787" y="1"/>
                </a:moveTo>
                <a:cubicBezTo>
                  <a:pt x="8695" y="1"/>
                  <a:pt x="8601" y="25"/>
                  <a:pt x="8517" y="76"/>
                </a:cubicBezTo>
                <a:lnTo>
                  <a:pt x="308" y="4816"/>
                </a:lnTo>
                <a:cubicBezTo>
                  <a:pt x="102" y="4934"/>
                  <a:pt x="1" y="5177"/>
                  <a:pt x="64" y="5406"/>
                </a:cubicBezTo>
                <a:cubicBezTo>
                  <a:pt x="125" y="5637"/>
                  <a:pt x="334" y="5796"/>
                  <a:pt x="571" y="5796"/>
                </a:cubicBezTo>
                <a:cubicBezTo>
                  <a:pt x="663" y="5796"/>
                  <a:pt x="753" y="5772"/>
                  <a:pt x="834" y="5726"/>
                </a:cubicBezTo>
                <a:lnTo>
                  <a:pt x="9043" y="987"/>
                </a:lnTo>
                <a:cubicBezTo>
                  <a:pt x="9300" y="844"/>
                  <a:pt x="9391" y="518"/>
                  <a:pt x="9243" y="263"/>
                </a:cubicBezTo>
                <a:cubicBezTo>
                  <a:pt x="9145" y="95"/>
                  <a:pt x="8968" y="1"/>
                  <a:pt x="8787" y="1"/>
                </a:cubicBezTo>
                <a:close/>
              </a:path>
            </a:pathLst>
          </a:custGeom>
          <a:solidFill>
            <a:srgbClr val="FF662E"/>
          </a:solidFill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7"/>
          <p:cNvSpPr/>
          <p:nvPr/>
        </p:nvSpPr>
        <p:spPr>
          <a:xfrm>
            <a:off x="8933525" y="2638200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7"/>
          <p:cNvSpPr txBox="1"/>
          <p:nvPr>
            <p:ph idx="1" type="body"/>
          </p:nvPr>
        </p:nvSpPr>
        <p:spPr>
          <a:xfrm>
            <a:off x="4725925" y="1930863"/>
            <a:ext cx="3292200" cy="248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1pPr>
            <a:lvl2pPr indent="-330200" lvl="1" marL="914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2pPr>
            <a:lvl3pPr indent="-330200" lvl="2" marL="1371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3pPr>
            <a:lvl4pPr indent="-330200" lvl="3" marL="18288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4pPr>
            <a:lvl5pPr indent="-330200" lvl="4" marL="22860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5pPr>
            <a:lvl6pPr indent="-330200" lvl="5" marL="2743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6pPr>
            <a:lvl7pPr indent="-330200" lvl="6" marL="32004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●"/>
              <a:defRPr sz="1600">
                <a:solidFill>
                  <a:srgbClr val="EFEFEF"/>
                </a:solidFill>
              </a:defRPr>
            </a:lvl7pPr>
            <a:lvl8pPr indent="-330200" lvl="7" marL="36576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EFEFEF"/>
              </a:buClr>
              <a:buSzPts val="1600"/>
              <a:buChar char="○"/>
              <a:defRPr sz="1600">
                <a:solidFill>
                  <a:srgbClr val="EFEFEF"/>
                </a:solidFill>
              </a:defRPr>
            </a:lvl8pPr>
            <a:lvl9pPr indent="-330200" lvl="8" marL="411480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EFEFEF"/>
              </a:buClr>
              <a:buSzPts val="1600"/>
              <a:buChar char="■"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79" name="Google Shape;79;p7"/>
          <p:cNvSpPr txBox="1"/>
          <p:nvPr>
            <p:ph type="title"/>
          </p:nvPr>
        </p:nvSpPr>
        <p:spPr>
          <a:xfrm>
            <a:off x="4725925" y="1211488"/>
            <a:ext cx="32922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wo Columns">
  <p:cSld name="TITLE_AND_BODY_1_1">
    <p:bg>
      <p:bgPr>
        <a:solidFill>
          <a:srgbClr val="242426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8"/>
          <p:cNvSpPr/>
          <p:nvPr/>
        </p:nvSpPr>
        <p:spPr>
          <a:xfrm>
            <a:off x="-482978" y="227719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8"/>
          <p:cNvSpPr/>
          <p:nvPr/>
        </p:nvSpPr>
        <p:spPr>
          <a:xfrm>
            <a:off x="4983347" y="-1684505"/>
            <a:ext cx="4454530" cy="5143367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rgbClr val="34343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8"/>
          <p:cNvSpPr/>
          <p:nvPr/>
        </p:nvSpPr>
        <p:spPr>
          <a:xfrm rot="-5400000">
            <a:off x="4476825" y="-1791567"/>
            <a:ext cx="2536500" cy="2411400"/>
          </a:xfrm>
          <a:prstGeom prst="pentagon">
            <a:avLst>
              <a:gd fmla="val 105146" name="hf"/>
              <a:gd fmla="val 110557" name="vf"/>
            </a:avLst>
          </a:prstGeom>
          <a:noFill/>
          <a:ln cap="flat" cmpd="sng" w="38100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8"/>
          <p:cNvSpPr/>
          <p:nvPr/>
        </p:nvSpPr>
        <p:spPr>
          <a:xfrm>
            <a:off x="8767875" y="1555363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8"/>
          <p:cNvSpPr/>
          <p:nvPr/>
        </p:nvSpPr>
        <p:spPr>
          <a:xfrm>
            <a:off x="2541150" y="4654388"/>
            <a:ext cx="159442" cy="144919"/>
          </a:xfrm>
          <a:custGeom>
            <a:rect b="b" l="l" r="r" t="t"/>
            <a:pathLst>
              <a:path extrusionOk="0" h="5444" w="5989">
                <a:moveTo>
                  <a:pt x="2991" y="1"/>
                </a:moveTo>
                <a:cubicBezTo>
                  <a:pt x="1760" y="1"/>
                  <a:pt x="644" y="843"/>
                  <a:pt x="347" y="2095"/>
                </a:cubicBezTo>
                <a:cubicBezTo>
                  <a:pt x="1" y="3556"/>
                  <a:pt x="904" y="5024"/>
                  <a:pt x="2367" y="5370"/>
                </a:cubicBezTo>
                <a:cubicBezTo>
                  <a:pt x="2578" y="5420"/>
                  <a:pt x="2789" y="5444"/>
                  <a:pt x="2997" y="5444"/>
                </a:cubicBezTo>
                <a:cubicBezTo>
                  <a:pt x="4229" y="5444"/>
                  <a:pt x="5346" y="4601"/>
                  <a:pt x="5642" y="3350"/>
                </a:cubicBezTo>
                <a:cubicBezTo>
                  <a:pt x="5989" y="1887"/>
                  <a:pt x="5085" y="421"/>
                  <a:pt x="3622" y="75"/>
                </a:cubicBezTo>
                <a:cubicBezTo>
                  <a:pt x="3411" y="25"/>
                  <a:pt x="3199" y="1"/>
                  <a:pt x="2991" y="1"/>
                </a:cubicBezTo>
                <a:close/>
              </a:path>
            </a:pathLst>
          </a:custGeom>
          <a:solidFill>
            <a:srgbClr val="F7855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8"/>
          <p:cNvSpPr/>
          <p:nvPr/>
        </p:nvSpPr>
        <p:spPr>
          <a:xfrm rot="1929963">
            <a:off x="-292266" y="1204050"/>
            <a:ext cx="543168" cy="627168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8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88" name="Google Shape;88;p8"/>
          <p:cNvSpPr txBox="1"/>
          <p:nvPr>
            <p:ph idx="2" type="title"/>
          </p:nvPr>
        </p:nvSpPr>
        <p:spPr>
          <a:xfrm>
            <a:off x="3314705" y="3181513"/>
            <a:ext cx="2514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89" name="Google Shape;89;p8"/>
          <p:cNvSpPr txBox="1"/>
          <p:nvPr>
            <p:ph idx="1" type="subTitle"/>
          </p:nvPr>
        </p:nvSpPr>
        <p:spPr>
          <a:xfrm>
            <a:off x="3314705" y="3715037"/>
            <a:ext cx="251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90" name="Google Shape;90;p8"/>
          <p:cNvSpPr txBox="1"/>
          <p:nvPr>
            <p:ph idx="3" type="title"/>
          </p:nvPr>
        </p:nvSpPr>
        <p:spPr>
          <a:xfrm>
            <a:off x="3314705" y="1327963"/>
            <a:ext cx="2514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91" name="Google Shape;91;p8"/>
          <p:cNvSpPr txBox="1"/>
          <p:nvPr>
            <p:ph idx="4" type="subTitle"/>
          </p:nvPr>
        </p:nvSpPr>
        <p:spPr>
          <a:xfrm>
            <a:off x="3314705" y="1861487"/>
            <a:ext cx="2514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1">
  <p:cSld name="TITLE_AND_BODY_1_1_1">
    <p:bg>
      <p:bgPr>
        <a:solidFill>
          <a:srgbClr val="242426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9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2800"/>
              <a:buNone/>
              <a:defRPr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94" name="Google Shape;94;p9"/>
          <p:cNvSpPr txBox="1"/>
          <p:nvPr>
            <p:ph idx="2" type="title"/>
          </p:nvPr>
        </p:nvSpPr>
        <p:spPr>
          <a:xfrm>
            <a:off x="5760229" y="1203450"/>
            <a:ext cx="22743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95" name="Google Shape;95;p9"/>
          <p:cNvSpPr txBox="1"/>
          <p:nvPr>
            <p:ph idx="1" type="subTitle"/>
          </p:nvPr>
        </p:nvSpPr>
        <p:spPr>
          <a:xfrm>
            <a:off x="5760225" y="1889344"/>
            <a:ext cx="2274300" cy="15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s ">
  <p:cSld name="TITLE_AND_BODY_1_1_2">
    <p:bg>
      <p:bgPr>
        <a:solidFill>
          <a:srgbClr val="242426"/>
        </a:solidFill>
      </p:bgPr>
    </p:bg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0"/>
          <p:cNvSpPr/>
          <p:nvPr/>
        </p:nvSpPr>
        <p:spPr>
          <a:xfrm>
            <a:off x="6585650" y="-368421"/>
            <a:ext cx="2677731" cy="3091836"/>
          </a:xfrm>
          <a:custGeom>
            <a:rect b="b" l="l" r="r" t="t"/>
            <a:pathLst>
              <a:path extrusionOk="0" h="25923" w="22451">
                <a:moveTo>
                  <a:pt x="11226" y="1"/>
                </a:moveTo>
                <a:lnTo>
                  <a:pt x="1" y="6481"/>
                </a:lnTo>
                <a:lnTo>
                  <a:pt x="1" y="19442"/>
                </a:lnTo>
                <a:lnTo>
                  <a:pt x="11226" y="25922"/>
                </a:lnTo>
                <a:lnTo>
                  <a:pt x="22450" y="19442"/>
                </a:lnTo>
                <a:lnTo>
                  <a:pt x="22450" y="6481"/>
                </a:lnTo>
                <a:lnTo>
                  <a:pt x="1122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0"/>
          <p:cNvSpPr/>
          <p:nvPr/>
        </p:nvSpPr>
        <p:spPr>
          <a:xfrm>
            <a:off x="-638550" y="12000"/>
            <a:ext cx="3146542" cy="3633311"/>
          </a:xfrm>
          <a:custGeom>
            <a:rect b="b" l="l" r="r" t="t"/>
            <a:pathLst>
              <a:path extrusionOk="0" h="111238" w="96335">
                <a:moveTo>
                  <a:pt x="48167" y="0"/>
                </a:moveTo>
                <a:lnTo>
                  <a:pt x="1" y="27810"/>
                </a:lnTo>
                <a:lnTo>
                  <a:pt x="1" y="83428"/>
                </a:lnTo>
                <a:lnTo>
                  <a:pt x="48167" y="111238"/>
                </a:lnTo>
                <a:lnTo>
                  <a:pt x="96334" y="83428"/>
                </a:lnTo>
                <a:lnTo>
                  <a:pt x="96334" y="27810"/>
                </a:lnTo>
                <a:lnTo>
                  <a:pt x="4816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0"/>
          <p:cNvSpPr/>
          <p:nvPr/>
        </p:nvSpPr>
        <p:spPr>
          <a:xfrm>
            <a:off x="8450788" y="2919425"/>
            <a:ext cx="492678" cy="560744"/>
          </a:xfrm>
          <a:custGeom>
            <a:rect b="b" l="l" r="r" t="t"/>
            <a:pathLst>
              <a:path extrusionOk="0" h="11377" w="9996">
                <a:moveTo>
                  <a:pt x="4999" y="1132"/>
                </a:moveTo>
                <a:lnTo>
                  <a:pt x="8945" y="3410"/>
                </a:lnTo>
                <a:lnTo>
                  <a:pt x="8945" y="7967"/>
                </a:lnTo>
                <a:lnTo>
                  <a:pt x="4999" y="10246"/>
                </a:lnTo>
                <a:lnTo>
                  <a:pt x="1053" y="7967"/>
                </a:lnTo>
                <a:lnTo>
                  <a:pt x="1053" y="3410"/>
                </a:lnTo>
                <a:lnTo>
                  <a:pt x="4999" y="1132"/>
                </a:lnTo>
                <a:close/>
                <a:moveTo>
                  <a:pt x="4998" y="1"/>
                </a:moveTo>
                <a:cubicBezTo>
                  <a:pt x="4907" y="1"/>
                  <a:pt x="4817" y="24"/>
                  <a:pt x="4736" y="71"/>
                </a:cubicBezTo>
                <a:lnTo>
                  <a:pt x="264" y="2652"/>
                </a:lnTo>
                <a:cubicBezTo>
                  <a:pt x="101" y="2745"/>
                  <a:pt x="2" y="2919"/>
                  <a:pt x="2" y="3108"/>
                </a:cubicBezTo>
                <a:lnTo>
                  <a:pt x="2" y="8270"/>
                </a:lnTo>
                <a:cubicBezTo>
                  <a:pt x="1" y="8458"/>
                  <a:pt x="101" y="8632"/>
                  <a:pt x="264" y="8726"/>
                </a:cubicBezTo>
                <a:lnTo>
                  <a:pt x="4736" y="11307"/>
                </a:lnTo>
                <a:cubicBezTo>
                  <a:pt x="4815" y="11353"/>
                  <a:pt x="4905" y="11377"/>
                  <a:pt x="4999" y="11377"/>
                </a:cubicBezTo>
                <a:cubicBezTo>
                  <a:pt x="5091" y="11377"/>
                  <a:pt x="5181" y="11353"/>
                  <a:pt x="5260" y="11307"/>
                </a:cubicBezTo>
                <a:lnTo>
                  <a:pt x="9732" y="8726"/>
                </a:lnTo>
                <a:cubicBezTo>
                  <a:pt x="9895" y="8632"/>
                  <a:pt x="9995" y="8458"/>
                  <a:pt x="9995" y="8270"/>
                </a:cubicBezTo>
                <a:lnTo>
                  <a:pt x="9995" y="3108"/>
                </a:lnTo>
                <a:cubicBezTo>
                  <a:pt x="9995" y="2919"/>
                  <a:pt x="9895" y="2745"/>
                  <a:pt x="9732" y="2652"/>
                </a:cubicBezTo>
                <a:lnTo>
                  <a:pt x="5260" y="71"/>
                </a:lnTo>
                <a:cubicBezTo>
                  <a:pt x="5179" y="24"/>
                  <a:pt x="5089" y="1"/>
                  <a:pt x="4998" y="1"/>
                </a:cubicBezTo>
                <a:close/>
              </a:path>
            </a:pathLst>
          </a:cu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0"/>
          <p:cNvSpPr/>
          <p:nvPr/>
        </p:nvSpPr>
        <p:spPr>
          <a:xfrm>
            <a:off x="8623775" y="31062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10"/>
          <p:cNvSpPr/>
          <p:nvPr/>
        </p:nvSpPr>
        <p:spPr>
          <a:xfrm>
            <a:off x="1848450" y="479106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EFEFE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0"/>
          <p:cNvSpPr/>
          <p:nvPr/>
        </p:nvSpPr>
        <p:spPr>
          <a:xfrm>
            <a:off x="2465375" y="4643913"/>
            <a:ext cx="1726075" cy="1006000"/>
          </a:xfrm>
          <a:custGeom>
            <a:rect b="b" l="l" r="r" t="t"/>
            <a:pathLst>
              <a:path extrusionOk="0" h="40240" w="69043">
                <a:moveTo>
                  <a:pt x="68442" y="1"/>
                </a:moveTo>
                <a:cubicBezTo>
                  <a:pt x="68353" y="1"/>
                  <a:pt x="68263" y="23"/>
                  <a:pt x="68180" y="71"/>
                </a:cubicBezTo>
                <a:lnTo>
                  <a:pt x="307" y="39259"/>
                </a:lnTo>
                <a:cubicBezTo>
                  <a:pt x="100" y="39377"/>
                  <a:pt x="0" y="39620"/>
                  <a:pt x="62" y="39849"/>
                </a:cubicBezTo>
                <a:cubicBezTo>
                  <a:pt x="123" y="40080"/>
                  <a:pt x="332" y="40239"/>
                  <a:pt x="570" y="40239"/>
                </a:cubicBezTo>
                <a:cubicBezTo>
                  <a:pt x="662" y="40239"/>
                  <a:pt x="753" y="40214"/>
                  <a:pt x="832" y="40169"/>
                </a:cubicBezTo>
                <a:lnTo>
                  <a:pt x="68705" y="981"/>
                </a:lnTo>
                <a:cubicBezTo>
                  <a:pt x="68956" y="837"/>
                  <a:pt x="69042" y="515"/>
                  <a:pt x="68898" y="264"/>
                </a:cubicBezTo>
                <a:cubicBezTo>
                  <a:pt x="68800" y="95"/>
                  <a:pt x="68623" y="1"/>
                  <a:pt x="68442" y="1"/>
                </a:cubicBezTo>
                <a:close/>
              </a:path>
            </a:pathLst>
          </a:custGeom>
          <a:noFill/>
          <a:ln cap="flat" cmpd="sng" w="28575">
            <a:solidFill>
              <a:srgbClr val="F7855B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10"/>
          <p:cNvSpPr txBox="1"/>
          <p:nvPr>
            <p:ph type="title"/>
          </p:nvPr>
        </p:nvSpPr>
        <p:spPr>
          <a:xfrm>
            <a:off x="1185865" y="3079138"/>
            <a:ext cx="2514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04" name="Google Shape;104;p10"/>
          <p:cNvSpPr txBox="1"/>
          <p:nvPr>
            <p:ph idx="1" type="subTitle"/>
          </p:nvPr>
        </p:nvSpPr>
        <p:spPr>
          <a:xfrm>
            <a:off x="1185860" y="3612635"/>
            <a:ext cx="2514600" cy="13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  <p:sp>
        <p:nvSpPr>
          <p:cNvPr id="105" name="Google Shape;105;p10"/>
          <p:cNvSpPr txBox="1"/>
          <p:nvPr>
            <p:ph idx="2" type="title"/>
          </p:nvPr>
        </p:nvSpPr>
        <p:spPr>
          <a:xfrm>
            <a:off x="5443540" y="3079138"/>
            <a:ext cx="25146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7855B"/>
              </a:buClr>
              <a:buSzPts val="1800"/>
              <a:buNone/>
              <a:defRPr sz="1800">
                <a:solidFill>
                  <a:srgbClr val="F7855B"/>
                </a:solidFill>
              </a:defRPr>
            </a:lvl9pPr>
          </a:lstStyle>
          <a:p/>
        </p:txBody>
      </p:sp>
      <p:sp>
        <p:nvSpPr>
          <p:cNvPr id="106" name="Google Shape;106;p10"/>
          <p:cNvSpPr txBox="1"/>
          <p:nvPr>
            <p:ph idx="3" type="subTitle"/>
          </p:nvPr>
        </p:nvSpPr>
        <p:spPr>
          <a:xfrm>
            <a:off x="5443535" y="3612635"/>
            <a:ext cx="2514600" cy="130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600"/>
              <a:buNone/>
              <a:defRPr sz="1600">
                <a:solidFill>
                  <a:srgbClr val="EFEFE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32" Type="http://schemas.openxmlformats.org/officeDocument/2006/relationships/theme" Target="../theme/theme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242426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0550" y="445025"/>
            <a:ext cx="8121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b="0" i="0" sz="2800" u="none" cap="none" strike="noStrik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b="0" i="0" sz="2800" u="none" cap="none" strike="noStrik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b="0" i="0" sz="2800" u="none" cap="none" strike="noStrik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b="0" i="0" sz="2800" u="none" cap="none" strike="noStrik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b="0" i="0" sz="2800" u="none" cap="none" strike="noStrik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b="0" i="0" sz="2800" u="none" cap="none" strike="noStrik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b="0" i="0" sz="2800" u="none" cap="none" strike="noStrik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b="0" i="0" sz="2800" u="none" cap="none" strike="noStrik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Anton"/>
              <a:buNone/>
              <a:defRPr b="0" i="0" sz="2800" u="none" cap="none" strike="noStrike">
                <a:solidFill>
                  <a:schemeClr val="lt2"/>
                </a:solidFill>
                <a:latin typeface="Anton"/>
                <a:ea typeface="Anton"/>
                <a:cs typeface="Anton"/>
                <a:sym typeface="Anton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0550" y="1152475"/>
            <a:ext cx="8121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DM Sans"/>
              <a:buChar char="●"/>
              <a:defRPr b="0" i="0" sz="1800" u="none" cap="none" strike="noStrik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b="0" i="0" sz="1400" u="none" cap="none" strike="noStrik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b="0" i="0" sz="1400" u="none" cap="none" strike="noStrik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b="0" i="0" sz="1400" u="none" cap="none" strike="noStrik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b="0" i="0" sz="1400" u="none" cap="none" strike="noStrik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■"/>
              <a:defRPr b="0" i="0" sz="1400" u="none" cap="none" strike="noStrik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●"/>
              <a:defRPr b="0" i="0" sz="1400" u="none" cap="none" strike="noStrik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DM Sans"/>
              <a:buChar char="○"/>
              <a:defRPr b="0" i="0" sz="1400" u="none" cap="none" strike="noStrik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DM Sans"/>
              <a:buChar char="■"/>
              <a:defRPr b="0" i="0" sz="1400" u="none" cap="none" strike="noStrike">
                <a:solidFill>
                  <a:schemeClr val="lt2"/>
                </a:solidFill>
                <a:latin typeface="DM Sans"/>
                <a:ea typeface="DM Sans"/>
                <a:cs typeface="DM Sans"/>
                <a:sym typeface="DM Sa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Relationship Id="rId4" Type="http://schemas.openxmlformats.org/officeDocument/2006/relationships/image" Target="../media/image7.png"/><Relationship Id="rId5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1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Relationship Id="rId4" Type="http://schemas.openxmlformats.org/officeDocument/2006/relationships/image" Target="../media/image4.png"/><Relationship Id="rId5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Relationship Id="rId4" Type="http://schemas.openxmlformats.org/officeDocument/2006/relationships/image" Target="../media/image5.png"/><Relationship Id="rId5" Type="http://schemas.openxmlformats.org/officeDocument/2006/relationships/image" Target="../media/image4.png"/><Relationship Id="rId6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4" name="Google Shape;304;p33"/>
          <p:cNvPicPr preferRelativeResize="0"/>
          <p:nvPr/>
        </p:nvPicPr>
        <p:blipFill rotWithShape="1">
          <a:blip r:embed="rId3">
            <a:alphaModFix/>
          </a:blip>
          <a:srcRect b="40626" l="22881" r="0" t="16921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3"/>
          <p:cNvSpPr txBox="1"/>
          <p:nvPr/>
        </p:nvSpPr>
        <p:spPr>
          <a:xfrm>
            <a:off x="4166150" y="1520125"/>
            <a:ext cx="4167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Merriweather Black"/>
                <a:ea typeface="Merriweather Black"/>
                <a:cs typeface="Merriweather Black"/>
                <a:sym typeface="Merriweather Black"/>
              </a:rPr>
              <a:t>March Data Crunch Madness 2021</a:t>
            </a:r>
            <a:endParaRPr>
              <a:solidFill>
                <a:srgbClr val="FFFFFF"/>
              </a:solidFill>
              <a:latin typeface="Merriweather Black"/>
              <a:ea typeface="Merriweather Black"/>
              <a:cs typeface="Merriweather Black"/>
              <a:sym typeface="Merriweather Black"/>
            </a:endParaRPr>
          </a:p>
        </p:txBody>
      </p:sp>
      <p:sp>
        <p:nvSpPr>
          <p:cNvPr id="306" name="Google Shape;306;p33"/>
          <p:cNvSpPr txBox="1"/>
          <p:nvPr/>
        </p:nvSpPr>
        <p:spPr>
          <a:xfrm>
            <a:off x="4065300" y="824150"/>
            <a:ext cx="5078700" cy="8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>
                <a:solidFill>
                  <a:srgbClr val="FFFFFF"/>
                </a:solidFill>
                <a:latin typeface="Merriweather Black"/>
                <a:ea typeface="Merriweather Black"/>
                <a:cs typeface="Merriweather Black"/>
                <a:sym typeface="Merriweather Black"/>
              </a:rPr>
              <a:t>The Black Boxers</a:t>
            </a:r>
            <a:endParaRPr sz="4100">
              <a:solidFill>
                <a:srgbClr val="FFFFFF"/>
              </a:solidFill>
              <a:latin typeface="Merriweather Black"/>
              <a:ea typeface="Merriweather Black"/>
              <a:cs typeface="Merriweather Black"/>
              <a:sym typeface="Merriweather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42"/>
          <p:cNvSpPr/>
          <p:nvPr/>
        </p:nvSpPr>
        <p:spPr>
          <a:xfrm>
            <a:off x="2556900" y="4410925"/>
            <a:ext cx="2604000" cy="749400"/>
          </a:xfrm>
          <a:prstGeom prst="rect">
            <a:avLst/>
          </a:prstGeom>
          <a:solidFill>
            <a:srgbClr val="242426"/>
          </a:solidFill>
          <a:ln cap="flat" cmpd="sng" w="9525">
            <a:solidFill>
              <a:srgbClr val="24242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63639"/>
              </a:solidFill>
            </a:endParaRPr>
          </a:p>
        </p:txBody>
      </p:sp>
      <p:sp>
        <p:nvSpPr>
          <p:cNvPr id="434" name="Google Shape;434;p42"/>
          <p:cNvSpPr txBox="1"/>
          <p:nvPr>
            <p:ph idx="1" type="body"/>
          </p:nvPr>
        </p:nvSpPr>
        <p:spPr>
          <a:xfrm>
            <a:off x="724500" y="1097350"/>
            <a:ext cx="6268800" cy="382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Three variables were used outside of our dataset to shift our final predictions: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AutoNum type="arabicPeriod"/>
            </a:pPr>
            <a:r>
              <a:rPr lang="en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COVID Affected Homeground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AutoNum type="arabicPeriod"/>
            </a:pPr>
            <a:r>
              <a:rPr lang="en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Sports Betting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AutoNum type="arabicPeriod"/>
            </a:pPr>
            <a:r>
              <a:rPr lang="en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Dad’s Intuition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lack of historical data did not stop us from using them in our predictions, we just had to use them after our model’s results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Depending on how the teams ranked on the variables above, their probabilities were modified by up to 10%</a:t>
            </a:r>
            <a:endParaRPr b="1"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accen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35" name="Google Shape;435;p42"/>
          <p:cNvSpPr txBox="1"/>
          <p:nvPr>
            <p:ph type="title"/>
          </p:nvPr>
        </p:nvSpPr>
        <p:spPr>
          <a:xfrm>
            <a:off x="763525" y="1211500"/>
            <a:ext cx="73614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accent4"/>
                </a:solidFill>
              </a:rPr>
              <a:t>Non-Machine Learning Predictions</a:t>
            </a:r>
            <a:endParaRPr>
              <a:solidFill>
                <a:schemeClr val="accent4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600">
              <a:solidFill>
                <a:schemeClr val="accent4"/>
              </a:solidFill>
            </a:endParaRPr>
          </a:p>
        </p:txBody>
      </p:sp>
      <p:pic>
        <p:nvPicPr>
          <p:cNvPr id="436" name="Google Shape;436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437" name="Google Shape;437;p42"/>
          <p:cNvSpPr txBox="1"/>
          <p:nvPr/>
        </p:nvSpPr>
        <p:spPr>
          <a:xfrm>
            <a:off x="8296800" y="4577875"/>
            <a:ext cx="390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16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38" name="Google Shape;438;p42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3" name="Google Shape;443;p43"/>
          <p:cNvPicPr preferRelativeResize="0"/>
          <p:nvPr/>
        </p:nvPicPr>
        <p:blipFill rotWithShape="1">
          <a:blip r:embed="rId3">
            <a:alphaModFix/>
          </a:blip>
          <a:srcRect b="0" l="16302" r="4483" t="17149"/>
          <a:stretch/>
        </p:blipFill>
        <p:spPr>
          <a:xfrm>
            <a:off x="0" y="0"/>
            <a:ext cx="918802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44" name="Google Shape;444;p43"/>
          <p:cNvSpPr txBox="1"/>
          <p:nvPr>
            <p:ph idx="4294967295" type="title"/>
          </p:nvPr>
        </p:nvSpPr>
        <p:spPr>
          <a:xfrm>
            <a:off x="601000" y="366700"/>
            <a:ext cx="812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000000"/>
                </a:solidFill>
              </a:rPr>
              <a:t>COVID-19 Affected Homeground</a:t>
            </a:r>
            <a:endParaRPr sz="4700">
              <a:solidFill>
                <a:srgbClr val="000000"/>
              </a:solidFill>
            </a:endParaRPr>
          </a:p>
        </p:txBody>
      </p:sp>
      <p:sp>
        <p:nvSpPr>
          <p:cNvPr id="445" name="Google Shape;445;p43"/>
          <p:cNvSpPr txBox="1"/>
          <p:nvPr/>
        </p:nvSpPr>
        <p:spPr>
          <a:xfrm>
            <a:off x="413675" y="2710325"/>
            <a:ext cx="6985500" cy="239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2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Categories based on:</a:t>
            </a:r>
            <a:endParaRPr b="1" i="1" sz="12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07975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Merriweather"/>
              <a:buChar char="●"/>
            </a:pPr>
            <a:r>
              <a:rPr lang="en" sz="12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Statewide School Restart</a:t>
            </a:r>
            <a:endParaRPr sz="12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Merriweather"/>
              <a:buChar char="●"/>
            </a:pPr>
            <a:r>
              <a:rPr lang="en" sz="12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Large Gatherings Restrictions</a:t>
            </a:r>
            <a:endParaRPr sz="12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Merriweather"/>
              <a:buChar char="●"/>
            </a:pPr>
            <a:r>
              <a:rPr lang="en" sz="12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Reopening of Restaurants and Bars</a:t>
            </a:r>
            <a:endParaRPr sz="12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-307975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50"/>
              <a:buFont typeface="Merriweather"/>
              <a:buChar char="●"/>
            </a:pPr>
            <a:r>
              <a:rPr lang="en" sz="12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Strictness of “Shelter in Place” Order</a:t>
            </a:r>
            <a:endParaRPr sz="12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" sz="12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These might affect a team’s capability to train as well as their morale</a:t>
            </a:r>
            <a:endParaRPr b="1" i="1" sz="12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b="1" i="1" lang="en" sz="1250">
                <a:solidFill>
                  <a:schemeClr val="dk1"/>
                </a:solidFill>
                <a:latin typeface="Merriweather"/>
                <a:ea typeface="Merriweather"/>
                <a:cs typeface="Merriweather"/>
                <a:sym typeface="Merriweather"/>
              </a:rPr>
              <a:t>Based on a team’s home stadium longitude and latitude, we inferred the COVID-19 restrictions in their state and adjusted their final probabilities</a:t>
            </a:r>
            <a:endParaRPr b="1" i="1" sz="12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t/>
            </a:r>
            <a:endParaRPr b="1" i="1" sz="1050">
              <a:solidFill>
                <a:schemeClr val="dk1"/>
              </a:solidFill>
              <a:latin typeface="Merriweather"/>
              <a:ea typeface="Merriweather"/>
              <a:cs typeface="Merriweather"/>
              <a:sym typeface="Merriweather"/>
            </a:endParaRPr>
          </a:p>
        </p:txBody>
      </p:sp>
      <p:pic>
        <p:nvPicPr>
          <p:cNvPr id="446" name="Google Shape;446;p43"/>
          <p:cNvPicPr preferRelativeResize="0"/>
          <p:nvPr/>
        </p:nvPicPr>
        <p:blipFill rotWithShape="1">
          <a:blip r:embed="rId4">
            <a:alphaModFix/>
          </a:blip>
          <a:srcRect b="0" l="2736" r="7246" t="0"/>
          <a:stretch/>
        </p:blipFill>
        <p:spPr>
          <a:xfrm>
            <a:off x="7597500" y="2111250"/>
            <a:ext cx="1066000" cy="460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47" name="Google Shape;447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448" name="Google Shape;448;p43"/>
          <p:cNvSpPr txBox="1"/>
          <p:nvPr/>
        </p:nvSpPr>
        <p:spPr>
          <a:xfrm>
            <a:off x="8359175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9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49" name="Google Shape;449;p43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50" name="Google Shape;450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451" name="Google Shape;451;p43"/>
          <p:cNvSpPr txBox="1"/>
          <p:nvPr/>
        </p:nvSpPr>
        <p:spPr>
          <a:xfrm>
            <a:off x="8296800" y="4577875"/>
            <a:ext cx="390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18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52" name="Google Shape;452;p43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7" name="Google Shape;457;p44"/>
          <p:cNvSpPr txBox="1"/>
          <p:nvPr>
            <p:ph type="title"/>
          </p:nvPr>
        </p:nvSpPr>
        <p:spPr>
          <a:xfrm>
            <a:off x="798575" y="787925"/>
            <a:ext cx="43095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900"/>
              <a:t>Sports betting Variable</a:t>
            </a:r>
            <a:endParaRPr sz="2900"/>
          </a:p>
        </p:txBody>
      </p:sp>
      <p:sp>
        <p:nvSpPr>
          <p:cNvPr id="458" name="Google Shape;458;p44"/>
          <p:cNvSpPr txBox="1"/>
          <p:nvPr/>
        </p:nvSpPr>
        <p:spPr>
          <a:xfrm>
            <a:off x="386300" y="1746175"/>
            <a:ext cx="8480700" cy="17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Consulted the “Betting Market” to incorporate their opinion on first round games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“The Odds API” was used to pull betting odds from several sports bookies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rgbClr val="FFFFFF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Used “Fuzzy” matching to retrieve data towards the teams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FFFFF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Adjusted probabilities based on percentage of bets for/against</a:t>
            </a:r>
            <a:endParaRPr sz="19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59" name="Google Shape;45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613" y="1922787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0" name="Google Shape;460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613" y="2327199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1" name="Google Shape;461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613" y="2731624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2" name="Google Shape;462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2613" y="3136049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63" name="Google Shape;463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464" name="Google Shape;464;p44"/>
          <p:cNvSpPr txBox="1"/>
          <p:nvPr/>
        </p:nvSpPr>
        <p:spPr>
          <a:xfrm>
            <a:off x="8265575" y="4577875"/>
            <a:ext cx="468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20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65" name="Google Shape;465;p44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p45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900">
                <a:solidFill>
                  <a:srgbClr val="EFEFEF"/>
                </a:solidFill>
                <a:latin typeface="Amatic SC"/>
                <a:ea typeface="Amatic SC"/>
                <a:cs typeface="Amatic SC"/>
                <a:sym typeface="Amatic SC"/>
              </a:rPr>
              <a:t>Da</a:t>
            </a:r>
            <a:r>
              <a:rPr b="1" lang="en" sz="3900">
                <a:solidFill>
                  <a:srgbClr val="EFEFEF"/>
                </a:solidFill>
                <a:latin typeface="Amatic SC"/>
                <a:ea typeface="Amatic SC"/>
                <a:cs typeface="Amatic SC"/>
                <a:sym typeface="Amatic SC"/>
              </a:rPr>
              <a:t>d’s Intuition</a:t>
            </a:r>
            <a:endParaRPr sz="5600">
              <a:solidFill>
                <a:srgbClr val="EFEFEF"/>
              </a:solidFill>
              <a:latin typeface="Amatic SC"/>
              <a:ea typeface="Amatic SC"/>
              <a:cs typeface="Amatic SC"/>
              <a:sym typeface="Amatic SC"/>
            </a:endParaRPr>
          </a:p>
        </p:txBody>
      </p:sp>
      <p:sp>
        <p:nvSpPr>
          <p:cNvPr id="471" name="Google Shape;471;p45"/>
          <p:cNvSpPr/>
          <p:nvPr/>
        </p:nvSpPr>
        <p:spPr>
          <a:xfrm flipH="1" rot="9213012">
            <a:off x="5200178" y="2650603"/>
            <a:ext cx="1794826" cy="383382"/>
          </a:xfrm>
          <a:custGeom>
            <a:rect b="b" l="l" r="r" t="t"/>
            <a:pathLst>
              <a:path extrusionOk="0" h="21835" w="71763">
                <a:moveTo>
                  <a:pt x="0" y="21835"/>
                </a:moveTo>
                <a:cubicBezTo>
                  <a:pt x="10963" y="-101"/>
                  <a:pt x="49826" y="-5331"/>
                  <a:pt x="71763" y="5631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472" name="Google Shape;472;p45"/>
          <p:cNvSpPr/>
          <p:nvPr/>
        </p:nvSpPr>
        <p:spPr>
          <a:xfrm flipH="1" rot="9972187">
            <a:off x="5118107" y="3299666"/>
            <a:ext cx="2020661" cy="366298"/>
          </a:xfrm>
          <a:custGeom>
            <a:rect b="b" l="l" r="r" t="t"/>
            <a:pathLst>
              <a:path extrusionOk="0" h="21835" w="71763">
                <a:moveTo>
                  <a:pt x="0" y="21835"/>
                </a:moveTo>
                <a:cubicBezTo>
                  <a:pt x="10963" y="-101"/>
                  <a:pt x="49826" y="-5331"/>
                  <a:pt x="71763" y="5631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  <p:pic>
        <p:nvPicPr>
          <p:cNvPr id="473" name="Google Shape;473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89450" y="1444125"/>
            <a:ext cx="1776126" cy="1206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474" name="Google Shape;474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80963" y="2805125"/>
            <a:ext cx="1114300" cy="1311900"/>
          </a:xfrm>
          <a:prstGeom prst="rect">
            <a:avLst/>
          </a:prstGeom>
          <a:noFill/>
          <a:ln>
            <a:noFill/>
          </a:ln>
        </p:spPr>
      </p:pic>
      <p:sp>
        <p:nvSpPr>
          <p:cNvPr id="475" name="Google Shape;475;p45"/>
          <p:cNvSpPr txBox="1"/>
          <p:nvPr/>
        </p:nvSpPr>
        <p:spPr>
          <a:xfrm>
            <a:off x="412300" y="1064625"/>
            <a:ext cx="6292200" cy="36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team’s diverse background from three different continents allowed us for plenty of creativity</a:t>
            </a:r>
            <a:endParaRPr sz="18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problem is, none of us know a thing about basketball</a:t>
            </a:r>
            <a:endParaRPr sz="18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To compensate, we resorted to a friend’s dad’s           intuition, to place teams in two categories:</a:t>
            </a:r>
            <a:endParaRPr sz="18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900"/>
              <a:buFont typeface="Times New Roman"/>
              <a:buAutoNum type="alphaLcPeriod"/>
            </a:pPr>
            <a:r>
              <a:rPr b="1" lang="en" sz="19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Teams he thinks have high potential</a:t>
            </a:r>
            <a:endParaRPr b="1" sz="19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1" marL="914400" rtl="0" algn="l">
              <a:spcBef>
                <a:spcPts val="1000"/>
              </a:spcBef>
              <a:spcAft>
                <a:spcPts val="0"/>
              </a:spcAft>
              <a:buClr>
                <a:srgbClr val="F3F3F3"/>
              </a:buClr>
              <a:buSzPts val="1900"/>
              <a:buFont typeface="Times New Roman"/>
              <a:buAutoNum type="alphaLcPeriod"/>
            </a:pPr>
            <a:r>
              <a:rPr b="1" lang="en" sz="19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Teams he thinks have low potential</a:t>
            </a:r>
            <a:endParaRPr b="1" sz="19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rgbClr val="F3F3F3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adjusted our final predictions </a:t>
            </a:r>
            <a:r>
              <a:rPr lang="en" sz="18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based on the categorization above to ensure we were not missing some hidden knowledge only basketball followers know!</a:t>
            </a:r>
            <a:endParaRPr sz="18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76" name="Google Shape;476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413" y="1217449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7" name="Google Shape;477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413" y="1908399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8" name="Google Shape;478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413" y="2324962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79" name="Google Shape;479;p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0413" y="3800299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80" name="Google Shape;480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481" name="Google Shape;481;p45"/>
          <p:cNvSpPr txBox="1"/>
          <p:nvPr/>
        </p:nvSpPr>
        <p:spPr>
          <a:xfrm>
            <a:off x="8265575" y="4577875"/>
            <a:ext cx="468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22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82" name="Google Shape;482;p45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6"/>
          <p:cNvSpPr/>
          <p:nvPr/>
        </p:nvSpPr>
        <p:spPr>
          <a:xfrm>
            <a:off x="2305400" y="4058400"/>
            <a:ext cx="2588400" cy="1085100"/>
          </a:xfrm>
          <a:prstGeom prst="rect">
            <a:avLst/>
          </a:prstGeom>
          <a:solidFill>
            <a:srgbClr val="24242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63639"/>
              </a:solidFill>
            </a:endParaRPr>
          </a:p>
        </p:txBody>
      </p:sp>
      <p:sp>
        <p:nvSpPr>
          <p:cNvPr id="488" name="Google Shape;488;p46"/>
          <p:cNvSpPr txBox="1"/>
          <p:nvPr>
            <p:ph type="title"/>
          </p:nvPr>
        </p:nvSpPr>
        <p:spPr>
          <a:xfrm>
            <a:off x="810275" y="1030875"/>
            <a:ext cx="4270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Final Touch: De-extremizing Variables</a:t>
            </a:r>
            <a:endParaRPr/>
          </a:p>
        </p:txBody>
      </p:sp>
      <p:sp>
        <p:nvSpPr>
          <p:cNvPr id="489" name="Google Shape;489;p46"/>
          <p:cNvSpPr txBox="1"/>
          <p:nvPr>
            <p:ph idx="1" type="body"/>
          </p:nvPr>
        </p:nvSpPr>
        <p:spPr>
          <a:xfrm>
            <a:off x="5229325" y="482850"/>
            <a:ext cx="2588400" cy="190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f(x) = 	</a:t>
            </a:r>
            <a:r>
              <a:rPr b="1" lang="en" sz="300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2</a:t>
            </a:r>
            <a:r>
              <a:rPr b="1" baseline="30000" lang="en" sz="300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(x*10)  </a:t>
            </a:r>
            <a:endParaRPr b="1" baseline="30000" sz="3000">
              <a:solidFill>
                <a:srgbClr val="EFEFE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baseline="30000" lang="en" sz="300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                      </a:t>
            </a:r>
            <a:r>
              <a:rPr b="1" lang="en" sz="3000">
                <a:solidFill>
                  <a:srgbClr val="EFEFEF"/>
                </a:solidFill>
                <a:latin typeface="Merriweather"/>
                <a:ea typeface="Merriweather"/>
                <a:cs typeface="Merriweather"/>
                <a:sym typeface="Merriweather"/>
              </a:rPr>
              <a:t>9.98</a:t>
            </a:r>
            <a:endParaRPr b="1" sz="3000">
              <a:solidFill>
                <a:srgbClr val="EFEFEF"/>
              </a:solidFill>
              <a:latin typeface="Merriweather"/>
              <a:ea typeface="Merriweather"/>
              <a:cs typeface="Merriweather"/>
              <a:sym typeface="Merriweathe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/>
          </a:p>
        </p:txBody>
      </p:sp>
      <p:sp>
        <p:nvSpPr>
          <p:cNvPr id="490" name="Google Shape;490;p46"/>
          <p:cNvSpPr txBox="1"/>
          <p:nvPr/>
        </p:nvSpPr>
        <p:spPr>
          <a:xfrm>
            <a:off x="346850" y="1908300"/>
            <a:ext cx="7707900" cy="29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Probabilities close to absolutes (0% or 100%) are liabilities for high log loss</a:t>
            </a:r>
            <a:endParaRPr sz="17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So, we crafted an e</a:t>
            </a:r>
            <a:r>
              <a:rPr lang="en" sz="17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xponential formula to adjust our predictions </a:t>
            </a:r>
            <a:r>
              <a:rPr lang="en" sz="17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increasingly</a:t>
            </a:r>
            <a:r>
              <a:rPr lang="en" sz="17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     by extremity</a:t>
            </a:r>
            <a:endParaRPr sz="17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formula allows a maximum change on a </a:t>
            </a:r>
            <a:r>
              <a:rPr lang="en" sz="17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.99 or .01 prediction by 10%</a:t>
            </a:r>
            <a:endParaRPr sz="17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700"/>
              <a:buFont typeface="Times New Roman"/>
              <a:buChar char="●"/>
            </a:pPr>
            <a:r>
              <a:rPr lang="en" sz="1700">
                <a:solidFill>
                  <a:srgbClr val="F3F3F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Values below a .49 deviation from 50% would have exponentially decreased effects, so predictions close to 50% would have almost no adjustment</a:t>
            </a:r>
            <a:endParaRPr sz="17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91" name="Google Shape;491;p46"/>
          <p:cNvCxnSpPr/>
          <p:nvPr/>
        </p:nvCxnSpPr>
        <p:spPr>
          <a:xfrm flipH="1" rot="10800000">
            <a:off x="6676018" y="1222364"/>
            <a:ext cx="941700" cy="7800"/>
          </a:xfrm>
          <a:prstGeom prst="straightConnector1">
            <a:avLst/>
          </a:prstGeom>
          <a:noFill/>
          <a:ln cap="flat" cmpd="sng" w="2857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92" name="Google Shape;49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763" y="2571762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3" name="Google Shape;493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763" y="2050412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4" name="Google Shape;494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495" name="Google Shape;495;p46"/>
          <p:cNvSpPr txBox="1"/>
          <p:nvPr/>
        </p:nvSpPr>
        <p:spPr>
          <a:xfrm>
            <a:off x="8265575" y="4577875"/>
            <a:ext cx="468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24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96" name="Google Shape;496;p46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497" name="Google Shape;497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763" y="3360062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8" name="Google Shape;498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763" y="3854237"/>
            <a:ext cx="255950" cy="204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p47"/>
          <p:cNvSpPr txBox="1"/>
          <p:nvPr/>
        </p:nvSpPr>
        <p:spPr>
          <a:xfrm flipH="1">
            <a:off x="284200" y="136975"/>
            <a:ext cx="2287800" cy="6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Conclusion</a:t>
            </a:r>
            <a:endParaRPr sz="3600">
              <a:solidFill>
                <a:srgbClr val="FFFFFF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4" name="Google Shape;504;p47"/>
          <p:cNvSpPr txBox="1"/>
          <p:nvPr/>
        </p:nvSpPr>
        <p:spPr>
          <a:xfrm>
            <a:off x="4336350" y="426775"/>
            <a:ext cx="1594200" cy="46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7855B"/>
                </a:solidFill>
                <a:latin typeface="Anton"/>
                <a:ea typeface="Anton"/>
                <a:cs typeface="Anton"/>
                <a:sym typeface="Anton"/>
              </a:rPr>
              <a:t>Creating Variables</a:t>
            </a:r>
            <a:endParaRPr sz="1600">
              <a:solidFill>
                <a:srgbClr val="F7855B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5" name="Google Shape;505;p47"/>
          <p:cNvSpPr txBox="1"/>
          <p:nvPr/>
        </p:nvSpPr>
        <p:spPr>
          <a:xfrm>
            <a:off x="5112300" y="1653225"/>
            <a:ext cx="1294500" cy="29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7855B"/>
                </a:solidFill>
                <a:latin typeface="Anton"/>
                <a:ea typeface="Anton"/>
                <a:cs typeface="Anton"/>
                <a:sym typeface="Anton"/>
              </a:rPr>
              <a:t>Model Prediction</a:t>
            </a:r>
            <a:endParaRPr sz="1600">
              <a:solidFill>
                <a:srgbClr val="F7855B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6" name="Google Shape;506;p47"/>
          <p:cNvSpPr txBox="1"/>
          <p:nvPr/>
        </p:nvSpPr>
        <p:spPr>
          <a:xfrm>
            <a:off x="2694300" y="3038200"/>
            <a:ext cx="15006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7855B"/>
                </a:solidFill>
                <a:latin typeface="Anton"/>
                <a:ea typeface="Anton"/>
                <a:cs typeface="Anton"/>
                <a:sym typeface="Anton"/>
              </a:rPr>
              <a:t>De-Extremizing</a:t>
            </a:r>
            <a:endParaRPr sz="1600">
              <a:solidFill>
                <a:srgbClr val="F7855B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7" name="Google Shape;507;p47"/>
          <p:cNvSpPr txBox="1"/>
          <p:nvPr/>
        </p:nvSpPr>
        <p:spPr>
          <a:xfrm>
            <a:off x="2608075" y="1554500"/>
            <a:ext cx="1532100" cy="6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7855B"/>
                </a:solidFill>
                <a:latin typeface="Anton"/>
                <a:ea typeface="Anton"/>
                <a:cs typeface="Anton"/>
                <a:sym typeface="Anton"/>
              </a:rPr>
              <a:t>Non-machine learning adjustments</a:t>
            </a:r>
            <a:endParaRPr>
              <a:solidFill>
                <a:srgbClr val="F7855B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508" name="Google Shape;508;p47"/>
          <p:cNvSpPr txBox="1"/>
          <p:nvPr/>
        </p:nvSpPr>
        <p:spPr>
          <a:xfrm>
            <a:off x="5004000" y="2987150"/>
            <a:ext cx="1104000" cy="36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7855B"/>
                </a:solidFill>
                <a:latin typeface="Anton"/>
                <a:ea typeface="Anton"/>
                <a:cs typeface="Anton"/>
                <a:sym typeface="Anton"/>
              </a:rPr>
              <a:t>Final Probability</a:t>
            </a:r>
            <a:endParaRPr sz="1600">
              <a:solidFill>
                <a:srgbClr val="F7855B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grpSp>
        <p:nvGrpSpPr>
          <p:cNvPr id="509" name="Google Shape;509;p47"/>
          <p:cNvGrpSpPr/>
          <p:nvPr/>
        </p:nvGrpSpPr>
        <p:grpSpPr>
          <a:xfrm>
            <a:off x="2186641" y="1023818"/>
            <a:ext cx="4770698" cy="3014289"/>
            <a:chOff x="2613858" y="1523425"/>
            <a:chExt cx="3920692" cy="2884211"/>
          </a:xfrm>
        </p:grpSpPr>
        <p:grpSp>
          <p:nvGrpSpPr>
            <p:cNvPr id="510" name="Google Shape;510;p47"/>
            <p:cNvGrpSpPr/>
            <p:nvPr/>
          </p:nvGrpSpPr>
          <p:grpSpPr>
            <a:xfrm>
              <a:off x="2613858" y="1523425"/>
              <a:ext cx="3920692" cy="2884211"/>
              <a:chOff x="2613858" y="1523425"/>
              <a:chExt cx="3920692" cy="2884211"/>
            </a:xfrm>
          </p:grpSpPr>
          <p:sp>
            <p:nvSpPr>
              <p:cNvPr id="511" name="Google Shape;511;p47"/>
              <p:cNvSpPr/>
              <p:nvPr/>
            </p:nvSpPr>
            <p:spPr>
              <a:xfrm rot="5400000">
                <a:off x="4924676" y="1720789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12" name="Google Shape;512;p47"/>
              <p:cNvCxnSpPr/>
              <p:nvPr/>
            </p:nvCxnSpPr>
            <p:spPr>
              <a:xfrm>
                <a:off x="5045464" y="15234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FFFFFF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sp>
            <p:nvSpPr>
              <p:cNvPr id="513" name="Google Shape;513;p47"/>
              <p:cNvSpPr/>
              <p:nvPr/>
            </p:nvSpPr>
            <p:spPr>
              <a:xfrm rot="5400000">
                <a:off x="6309028" y="2311963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4" name="Google Shape;514;p47"/>
              <p:cNvSpPr/>
              <p:nvPr/>
            </p:nvSpPr>
            <p:spPr>
              <a:xfrm rot="5400000">
                <a:off x="5222154" y="418211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5" name="Google Shape;515;p47"/>
              <p:cNvSpPr/>
              <p:nvPr/>
            </p:nvSpPr>
            <p:spPr>
              <a:xfrm rot="5400000">
                <a:off x="2597765" y="3554395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47"/>
              <p:cNvSpPr/>
              <p:nvPr/>
            </p:nvSpPr>
            <p:spPr>
              <a:xfrm rot="5400000">
                <a:off x="3433899" y="2945028"/>
                <a:ext cx="241614" cy="209428"/>
              </a:xfrm>
              <a:custGeom>
                <a:rect b="b" l="l" r="r" t="t"/>
                <a:pathLst>
                  <a:path extrusionOk="0" h="27693" w="31949">
                    <a:moveTo>
                      <a:pt x="7959" y="1"/>
                    </a:moveTo>
                    <a:lnTo>
                      <a:pt x="1" y="13847"/>
                    </a:lnTo>
                    <a:lnTo>
                      <a:pt x="7959" y="27693"/>
                    </a:lnTo>
                    <a:lnTo>
                      <a:pt x="23991" y="27693"/>
                    </a:lnTo>
                    <a:lnTo>
                      <a:pt x="31949" y="13847"/>
                    </a:lnTo>
                    <a:lnTo>
                      <a:pt x="23991" y="1"/>
                    </a:lnTo>
                    <a:close/>
                  </a:path>
                </a:pathLst>
              </a:custGeom>
              <a:gradFill>
                <a:gsLst>
                  <a:gs pos="0">
                    <a:srgbClr val="FFFFFF">
                      <a:alpha val="0"/>
                    </a:srgbClr>
                  </a:gs>
                  <a:gs pos="100000">
                    <a:srgbClr val="FFFFFF">
                      <a:alpha val="39215"/>
                    </a:srgbClr>
                  </a:gs>
                </a:gsLst>
                <a:path path="circle">
                  <a:fillToRect b="50%" l="50%" r="50%" t="50%"/>
                </a:path>
                <a:tileRect/>
              </a:gradFill>
              <a:ln cap="flat" cmpd="sng" w="38100">
                <a:solidFill>
                  <a:srgbClr val="FFFFFF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517" name="Google Shape;517;p47"/>
              <p:cNvCxnSpPr/>
              <p:nvPr/>
            </p:nvCxnSpPr>
            <p:spPr>
              <a:xfrm rot="10800000">
                <a:off x="6107000" y="2426400"/>
                <a:ext cx="2172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FFFFFF"/>
                </a:solidFill>
                <a:prstDash val="solid"/>
                <a:round/>
                <a:headEnd len="med" w="med" type="none"/>
                <a:tailEnd len="med" w="med" type="diamond"/>
              </a:ln>
            </p:spPr>
          </p:cxnSp>
          <p:cxnSp>
            <p:nvCxnSpPr>
              <p:cNvPr id="518" name="Google Shape;518;p47"/>
              <p:cNvCxnSpPr/>
              <p:nvPr/>
            </p:nvCxnSpPr>
            <p:spPr>
              <a:xfrm>
                <a:off x="3554714" y="27524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FFFFFF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cxnSp>
            <p:nvCxnSpPr>
              <p:cNvPr id="519" name="Google Shape;519;p47"/>
              <p:cNvCxnSpPr/>
              <p:nvPr/>
            </p:nvCxnSpPr>
            <p:spPr>
              <a:xfrm rot="10800000">
                <a:off x="2823275" y="3659113"/>
                <a:ext cx="217200" cy="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FFFFFF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  <p:cxnSp>
            <p:nvCxnSpPr>
              <p:cNvPr id="520" name="Google Shape;520;p47"/>
              <p:cNvCxnSpPr/>
              <p:nvPr/>
            </p:nvCxnSpPr>
            <p:spPr>
              <a:xfrm>
                <a:off x="5342951" y="3984825"/>
                <a:ext cx="0" cy="181200"/>
              </a:xfrm>
              <a:prstGeom prst="straightConnector1">
                <a:avLst/>
              </a:prstGeom>
              <a:noFill/>
              <a:ln cap="flat" cmpd="sng" w="19050">
                <a:solidFill>
                  <a:srgbClr val="FFFFFF"/>
                </a:solidFill>
                <a:prstDash val="solid"/>
                <a:round/>
                <a:headEnd len="med" w="med" type="diamond"/>
                <a:tailEnd len="med" w="med" type="none"/>
              </a:ln>
            </p:spPr>
          </p:cxnSp>
        </p:grpSp>
        <p:grpSp>
          <p:nvGrpSpPr>
            <p:cNvPr id="521" name="Google Shape;521;p47"/>
            <p:cNvGrpSpPr/>
            <p:nvPr/>
          </p:nvGrpSpPr>
          <p:grpSpPr>
            <a:xfrm>
              <a:off x="2691784" y="1805334"/>
              <a:ext cx="3761071" cy="2501708"/>
              <a:chOff x="2691784" y="1805334"/>
              <a:chExt cx="3761071" cy="2501708"/>
            </a:xfrm>
          </p:grpSpPr>
          <p:sp>
            <p:nvSpPr>
              <p:cNvPr id="522" name="Google Shape;522;p47"/>
              <p:cNvSpPr/>
              <p:nvPr/>
            </p:nvSpPr>
            <p:spPr>
              <a:xfrm>
                <a:off x="4306153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47"/>
              <p:cNvSpPr/>
              <p:nvPr/>
            </p:nvSpPr>
            <p:spPr>
              <a:xfrm>
                <a:off x="2691784" y="3762285"/>
                <a:ext cx="1916675" cy="544757"/>
              </a:xfrm>
              <a:custGeom>
                <a:rect b="b" l="l" r="r" t="t"/>
                <a:pathLst>
                  <a:path extrusionOk="0" h="36518" w="128485">
                    <a:moveTo>
                      <a:pt x="2706" y="1"/>
                    </a:moveTo>
                    <a:lnTo>
                      <a:pt x="1" y="326"/>
                    </a:lnTo>
                    <a:cubicBezTo>
                      <a:pt x="1461" y="10577"/>
                      <a:pt x="6547" y="19612"/>
                      <a:pt x="13850" y="26130"/>
                    </a:cubicBezTo>
                    <a:cubicBezTo>
                      <a:pt x="21288" y="32568"/>
                      <a:pt x="30999" y="36517"/>
                      <a:pt x="41575" y="36517"/>
                    </a:cubicBezTo>
                    <a:lnTo>
                      <a:pt x="128484" y="36517"/>
                    </a:lnTo>
                    <a:lnTo>
                      <a:pt x="128484" y="33812"/>
                    </a:lnTo>
                    <a:lnTo>
                      <a:pt x="41575" y="33812"/>
                    </a:lnTo>
                    <a:cubicBezTo>
                      <a:pt x="31675" y="33812"/>
                      <a:pt x="22641" y="30188"/>
                      <a:pt x="15662" y="24102"/>
                    </a:cubicBezTo>
                    <a:cubicBezTo>
                      <a:pt x="8792" y="18016"/>
                      <a:pt x="4058" y="9468"/>
                      <a:pt x="270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47"/>
              <p:cNvSpPr/>
              <p:nvPr/>
            </p:nvSpPr>
            <p:spPr>
              <a:xfrm>
                <a:off x="2695021" y="3035999"/>
                <a:ext cx="754960" cy="529407"/>
              </a:xfrm>
              <a:custGeom>
                <a:rect b="b" l="l" r="r" t="t"/>
                <a:pathLst>
                  <a:path extrusionOk="0" h="35489" w="50609">
                    <a:moveTo>
                      <a:pt x="41358" y="0"/>
                    </a:moveTo>
                    <a:cubicBezTo>
                      <a:pt x="30998" y="0"/>
                      <a:pt x="21423" y="3814"/>
                      <a:pt x="14093" y="10144"/>
                    </a:cubicBezTo>
                    <a:cubicBezTo>
                      <a:pt x="6762" y="16338"/>
                      <a:pt x="1596" y="25129"/>
                      <a:pt x="0" y="35029"/>
                    </a:cubicBezTo>
                    <a:lnTo>
                      <a:pt x="2597" y="35489"/>
                    </a:lnTo>
                    <a:cubicBezTo>
                      <a:pt x="4166" y="26238"/>
                      <a:pt x="9034" y="18015"/>
                      <a:pt x="15905" y="12173"/>
                    </a:cubicBezTo>
                    <a:cubicBezTo>
                      <a:pt x="22775" y="6303"/>
                      <a:pt x="31675" y="2705"/>
                      <a:pt x="41358" y="2705"/>
                    </a:cubicBezTo>
                    <a:lnTo>
                      <a:pt x="50609" y="2705"/>
                    </a:lnTo>
                    <a:lnTo>
                      <a:pt x="506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47"/>
              <p:cNvSpPr/>
              <p:nvPr/>
            </p:nvSpPr>
            <p:spPr>
              <a:xfrm>
                <a:off x="3661791" y="2531620"/>
                <a:ext cx="2791064" cy="544757"/>
              </a:xfrm>
              <a:custGeom>
                <a:rect b="b" l="l" r="r" t="t"/>
                <a:pathLst>
                  <a:path extrusionOk="0" h="36518" w="187100">
                    <a:moveTo>
                      <a:pt x="184395" y="1"/>
                    </a:moveTo>
                    <a:cubicBezTo>
                      <a:pt x="183150" y="9468"/>
                      <a:pt x="178309" y="17908"/>
                      <a:pt x="171438" y="23994"/>
                    </a:cubicBezTo>
                    <a:cubicBezTo>
                      <a:pt x="164432" y="30080"/>
                      <a:pt x="155425" y="33812"/>
                      <a:pt x="145498" y="33812"/>
                    </a:cubicBezTo>
                    <a:lnTo>
                      <a:pt x="1" y="33812"/>
                    </a:lnTo>
                    <a:lnTo>
                      <a:pt x="1" y="36517"/>
                    </a:lnTo>
                    <a:lnTo>
                      <a:pt x="145498" y="36517"/>
                    </a:lnTo>
                    <a:cubicBezTo>
                      <a:pt x="156101" y="36517"/>
                      <a:pt x="165785" y="32568"/>
                      <a:pt x="173223" y="26022"/>
                    </a:cubicBezTo>
                    <a:cubicBezTo>
                      <a:pt x="180554" y="19612"/>
                      <a:pt x="185747" y="10469"/>
                      <a:pt x="187100" y="326"/>
                    </a:cubicBezTo>
                    <a:lnTo>
                      <a:pt x="18439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47"/>
              <p:cNvSpPr/>
              <p:nvPr/>
            </p:nvSpPr>
            <p:spPr>
              <a:xfrm>
                <a:off x="5153124" y="1805334"/>
                <a:ext cx="1294451" cy="512461"/>
              </a:xfrm>
              <a:custGeom>
                <a:rect b="b" l="l" r="r" t="t"/>
                <a:pathLst>
                  <a:path extrusionOk="0" h="34353" w="86774">
                    <a:moveTo>
                      <a:pt x="0" y="0"/>
                    </a:moveTo>
                    <a:lnTo>
                      <a:pt x="0" y="2705"/>
                    </a:lnTo>
                    <a:lnTo>
                      <a:pt x="45524" y="2705"/>
                    </a:lnTo>
                    <a:cubicBezTo>
                      <a:pt x="54991" y="2705"/>
                      <a:pt x="63674" y="6195"/>
                      <a:pt x="70545" y="11821"/>
                    </a:cubicBezTo>
                    <a:cubicBezTo>
                      <a:pt x="77415" y="17582"/>
                      <a:pt x="82284" y="25454"/>
                      <a:pt x="84177" y="34353"/>
                    </a:cubicBezTo>
                    <a:lnTo>
                      <a:pt x="86774" y="33920"/>
                    </a:lnTo>
                    <a:cubicBezTo>
                      <a:pt x="84854" y="24345"/>
                      <a:pt x="79579" y="15878"/>
                      <a:pt x="72249" y="9792"/>
                    </a:cubicBezTo>
                    <a:cubicBezTo>
                      <a:pt x="65027" y="3706"/>
                      <a:pt x="55668" y="0"/>
                      <a:pt x="4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7" name="Google Shape;527;p47"/>
              <p:cNvSpPr/>
              <p:nvPr/>
            </p:nvSpPr>
            <p:spPr>
              <a:xfrm>
                <a:off x="2785807" y="1805334"/>
                <a:ext cx="2143839" cy="40367"/>
              </a:xfrm>
              <a:custGeom>
                <a:rect b="b" l="l" r="r" t="t"/>
                <a:pathLst>
                  <a:path extrusionOk="0" h="2706" w="143713">
                    <a:moveTo>
                      <a:pt x="0" y="0"/>
                    </a:moveTo>
                    <a:lnTo>
                      <a:pt x="0" y="2705"/>
                    </a:lnTo>
                    <a:lnTo>
                      <a:pt x="143712" y="2705"/>
                    </a:lnTo>
                    <a:lnTo>
                      <a:pt x="14371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47"/>
              <p:cNvSpPr/>
              <p:nvPr/>
            </p:nvSpPr>
            <p:spPr>
              <a:xfrm>
                <a:off x="5447728" y="4266675"/>
                <a:ext cx="932050" cy="40353"/>
              </a:xfrm>
              <a:custGeom>
                <a:rect b="b" l="l" r="r" t="t"/>
                <a:pathLst>
                  <a:path extrusionOk="0" h="2706" w="106520">
                    <a:moveTo>
                      <a:pt x="0" y="0"/>
                    </a:moveTo>
                    <a:lnTo>
                      <a:pt x="0" y="2705"/>
                    </a:lnTo>
                    <a:lnTo>
                      <a:pt x="106520" y="2705"/>
                    </a:lnTo>
                    <a:lnTo>
                      <a:pt x="1065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pic>
        <p:nvPicPr>
          <p:cNvPr id="529" name="Google Shape;529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7451" y="1212275"/>
            <a:ext cx="329200" cy="26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0" name="Google Shape;530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79150" y="35926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531" name="Google Shape;531;p47"/>
          <p:cNvSpPr txBox="1"/>
          <p:nvPr/>
        </p:nvSpPr>
        <p:spPr>
          <a:xfrm>
            <a:off x="7145500" y="3805175"/>
            <a:ext cx="4644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24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32" name="Google Shape;532;p47"/>
          <p:cNvSpPr txBox="1"/>
          <p:nvPr/>
        </p:nvSpPr>
        <p:spPr>
          <a:xfrm>
            <a:off x="7571000" y="38051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533" name="Google Shape;533;p47"/>
          <p:cNvSpPr/>
          <p:nvPr/>
        </p:nvSpPr>
        <p:spPr>
          <a:xfrm>
            <a:off x="6108000" y="3723550"/>
            <a:ext cx="858600" cy="368400"/>
          </a:xfrm>
          <a:prstGeom prst="rightArrow">
            <a:avLst>
              <a:gd fmla="val 0" name="adj1"/>
              <a:gd fmla="val 50134" name="adj2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47"/>
          <p:cNvSpPr txBox="1"/>
          <p:nvPr/>
        </p:nvSpPr>
        <p:spPr>
          <a:xfrm>
            <a:off x="7184525" y="3223450"/>
            <a:ext cx="44958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3F3F3"/>
                </a:solidFill>
                <a:latin typeface="Impact"/>
                <a:ea typeface="Impact"/>
                <a:cs typeface="Impact"/>
                <a:sym typeface="Impact"/>
              </a:rPr>
              <a:t>FINAL</a:t>
            </a:r>
            <a:endParaRPr sz="2100">
              <a:solidFill>
                <a:srgbClr val="F3F3F3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8"/>
          <p:cNvSpPr txBox="1"/>
          <p:nvPr>
            <p:ph type="title"/>
          </p:nvPr>
        </p:nvSpPr>
        <p:spPr>
          <a:xfrm>
            <a:off x="311700" y="1233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you!</a:t>
            </a:r>
            <a:endParaRPr/>
          </a:p>
        </p:txBody>
      </p:sp>
      <p:sp>
        <p:nvSpPr>
          <p:cNvPr id="540" name="Google Shape;540;p48"/>
          <p:cNvSpPr txBox="1"/>
          <p:nvPr>
            <p:ph idx="1" type="body"/>
          </p:nvPr>
        </p:nvSpPr>
        <p:spPr>
          <a:xfrm>
            <a:off x="2856750" y="3095150"/>
            <a:ext cx="34305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From the Black Boxers Team: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David Graafland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Leonardo Luchetti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Sruthi Mudunuri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Tahsin Rakib Himi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34"/>
          <p:cNvSpPr txBox="1"/>
          <p:nvPr/>
        </p:nvSpPr>
        <p:spPr>
          <a:xfrm>
            <a:off x="99062" y="1565926"/>
            <a:ext cx="3984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42426"/>
                </a:solidFill>
                <a:latin typeface="Anton"/>
                <a:ea typeface="Anton"/>
                <a:cs typeface="Anton"/>
                <a:sym typeface="Anton"/>
              </a:rPr>
              <a:t>Base Variable Selection</a:t>
            </a:r>
            <a:endParaRPr sz="2000">
              <a:solidFill>
                <a:srgbClr val="242426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2" name="Google Shape;312;p34"/>
          <p:cNvSpPr txBox="1"/>
          <p:nvPr/>
        </p:nvSpPr>
        <p:spPr>
          <a:xfrm>
            <a:off x="5983429" y="935434"/>
            <a:ext cx="3984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42426"/>
                </a:solidFill>
                <a:latin typeface="Anton"/>
                <a:ea typeface="Anton"/>
                <a:cs typeface="Anton"/>
                <a:sym typeface="Anton"/>
              </a:rPr>
              <a:t>Creative Transformation</a:t>
            </a:r>
            <a:endParaRPr sz="2000">
              <a:solidFill>
                <a:srgbClr val="242426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3" name="Google Shape;313;p34"/>
          <p:cNvSpPr txBox="1"/>
          <p:nvPr/>
        </p:nvSpPr>
        <p:spPr>
          <a:xfrm>
            <a:off x="5983425" y="3512265"/>
            <a:ext cx="3984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42426"/>
                </a:solidFill>
                <a:latin typeface="Anton"/>
                <a:ea typeface="Anton"/>
                <a:cs typeface="Anton"/>
                <a:sym typeface="Anton"/>
              </a:rPr>
              <a:t>Thinking Outside the Box</a:t>
            </a:r>
            <a:endParaRPr sz="2000">
              <a:solidFill>
                <a:srgbClr val="242426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14" name="Google Shape;314;p34"/>
          <p:cNvSpPr txBox="1"/>
          <p:nvPr/>
        </p:nvSpPr>
        <p:spPr>
          <a:xfrm>
            <a:off x="391000" y="2883623"/>
            <a:ext cx="39849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242426"/>
                </a:solidFill>
                <a:latin typeface="Anton"/>
                <a:ea typeface="Anton"/>
                <a:cs typeface="Anton"/>
                <a:sym typeface="Anton"/>
              </a:rPr>
              <a:t>Model Selection</a:t>
            </a:r>
            <a:endParaRPr sz="2000">
              <a:solidFill>
                <a:srgbClr val="242426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15" name="Google Shape;31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5400000">
            <a:off x="2272715" y="1332199"/>
            <a:ext cx="4598576" cy="3024025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4"/>
          <p:cNvSpPr/>
          <p:nvPr/>
        </p:nvSpPr>
        <p:spPr>
          <a:xfrm rot="264294">
            <a:off x="1312968" y="1118446"/>
            <a:ext cx="2926888" cy="582550"/>
          </a:xfrm>
          <a:custGeom>
            <a:rect b="b" l="l" r="r" t="t"/>
            <a:pathLst>
              <a:path extrusionOk="0" h="21835" w="71763">
                <a:moveTo>
                  <a:pt x="0" y="21835"/>
                </a:moveTo>
                <a:cubicBezTo>
                  <a:pt x="10963" y="-101"/>
                  <a:pt x="49826" y="-5331"/>
                  <a:pt x="71763" y="5631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317" name="Google Shape;317;p34"/>
          <p:cNvSpPr/>
          <p:nvPr/>
        </p:nvSpPr>
        <p:spPr>
          <a:xfrm flipH="1" rot="8199278">
            <a:off x="4669999" y="1654996"/>
            <a:ext cx="2851358" cy="974591"/>
          </a:xfrm>
          <a:custGeom>
            <a:rect b="b" l="l" r="r" t="t"/>
            <a:pathLst>
              <a:path extrusionOk="0" h="21835" w="71763">
                <a:moveTo>
                  <a:pt x="0" y="21835"/>
                </a:moveTo>
                <a:cubicBezTo>
                  <a:pt x="10963" y="-101"/>
                  <a:pt x="49826" y="-5331"/>
                  <a:pt x="71763" y="5631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stealth"/>
            <a:tailEnd len="med" w="med" type="none"/>
          </a:ln>
        </p:spPr>
      </p:sp>
      <p:sp>
        <p:nvSpPr>
          <p:cNvPr id="318" name="Google Shape;318;p34"/>
          <p:cNvSpPr/>
          <p:nvPr/>
        </p:nvSpPr>
        <p:spPr>
          <a:xfrm flipH="1" rot="10488378">
            <a:off x="1205445" y="3182995"/>
            <a:ext cx="2572501" cy="642764"/>
          </a:xfrm>
          <a:custGeom>
            <a:rect b="b" l="l" r="r" t="t"/>
            <a:pathLst>
              <a:path extrusionOk="0" h="21835" w="71763">
                <a:moveTo>
                  <a:pt x="0" y="21835"/>
                </a:moveTo>
                <a:cubicBezTo>
                  <a:pt x="10963" y="-101"/>
                  <a:pt x="49826" y="-5331"/>
                  <a:pt x="71763" y="5631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319" name="Google Shape;319;p34"/>
          <p:cNvSpPr/>
          <p:nvPr/>
        </p:nvSpPr>
        <p:spPr>
          <a:xfrm flipH="1" rot="9349033">
            <a:off x="4545316" y="4131111"/>
            <a:ext cx="2710061" cy="465159"/>
          </a:xfrm>
          <a:custGeom>
            <a:rect b="b" l="l" r="r" t="t"/>
            <a:pathLst>
              <a:path extrusionOk="0" h="21835" w="71763">
                <a:moveTo>
                  <a:pt x="0" y="21835"/>
                </a:moveTo>
                <a:cubicBezTo>
                  <a:pt x="10963" y="-101"/>
                  <a:pt x="49826" y="-5331"/>
                  <a:pt x="71763" y="5631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stealth"/>
            <a:tailEnd len="med" w="med" type="none"/>
          </a:ln>
        </p:spPr>
      </p:sp>
      <p:sp>
        <p:nvSpPr>
          <p:cNvPr id="320" name="Google Shape;320;p34"/>
          <p:cNvSpPr txBox="1"/>
          <p:nvPr/>
        </p:nvSpPr>
        <p:spPr>
          <a:xfrm>
            <a:off x="168600" y="119600"/>
            <a:ext cx="5078700" cy="7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500">
                <a:latin typeface="Anton"/>
                <a:ea typeface="Anton"/>
                <a:cs typeface="Anton"/>
                <a:sym typeface="Anton"/>
              </a:rPr>
              <a:t>The </a:t>
            </a:r>
            <a:r>
              <a:rPr lang="en" sz="3500">
                <a:latin typeface="Anton"/>
                <a:ea typeface="Anton"/>
                <a:cs typeface="Anton"/>
                <a:sym typeface="Anton"/>
              </a:rPr>
              <a:t>Game Plan</a:t>
            </a:r>
            <a:endParaRPr sz="3500"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321" name="Google Shape;321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322" name="Google Shape;322;p34"/>
          <p:cNvSpPr txBox="1"/>
          <p:nvPr/>
        </p:nvSpPr>
        <p:spPr>
          <a:xfrm>
            <a:off x="832795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23" name="Google Shape;323;p34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5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400"/>
              <a:t>Variable Selection </a:t>
            </a:r>
            <a:endParaRPr sz="5100"/>
          </a:p>
        </p:txBody>
      </p:sp>
      <p:sp>
        <p:nvSpPr>
          <p:cNvPr id="329" name="Google Shape;329;p35"/>
          <p:cNvSpPr txBox="1"/>
          <p:nvPr>
            <p:ph idx="2" type="body"/>
          </p:nvPr>
        </p:nvSpPr>
        <p:spPr>
          <a:xfrm>
            <a:off x="4572000" y="2175925"/>
            <a:ext cx="4039500" cy="19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Method of dimensionality reduction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Transformed our extensive set of variables into a smaller one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lt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Retained most of the information from the extensive set</a:t>
            </a:r>
            <a:endParaRPr sz="1800">
              <a:solidFill>
                <a:schemeClr val="lt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35"/>
          <p:cNvSpPr txBox="1"/>
          <p:nvPr>
            <p:ph idx="1" type="body"/>
          </p:nvPr>
        </p:nvSpPr>
        <p:spPr>
          <a:xfrm>
            <a:off x="924700" y="2175925"/>
            <a:ext cx="2738100" cy="192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Ranked 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variables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by difference of their means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Removed variables with correlation over 0.8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1" name="Google Shape;331;p35"/>
          <p:cNvSpPr txBox="1"/>
          <p:nvPr>
            <p:ph idx="3" type="subTitle"/>
          </p:nvPr>
        </p:nvSpPr>
        <p:spPr>
          <a:xfrm>
            <a:off x="924700" y="1590492"/>
            <a:ext cx="30513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Mean Analysis</a:t>
            </a:r>
            <a:endParaRPr sz="2000"/>
          </a:p>
        </p:txBody>
      </p:sp>
      <p:sp>
        <p:nvSpPr>
          <p:cNvPr id="332" name="Google Shape;332;p35"/>
          <p:cNvSpPr txBox="1"/>
          <p:nvPr>
            <p:ph idx="4" type="subTitle"/>
          </p:nvPr>
        </p:nvSpPr>
        <p:spPr>
          <a:xfrm>
            <a:off x="4572000" y="1590500"/>
            <a:ext cx="3838200" cy="416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Principal component analysis (PCA) </a:t>
            </a:r>
            <a:endParaRPr sz="2000"/>
          </a:p>
        </p:txBody>
      </p:sp>
      <p:pic>
        <p:nvPicPr>
          <p:cNvPr id="333" name="Google Shape;33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334" name="Google Shape;334;p35"/>
          <p:cNvSpPr txBox="1"/>
          <p:nvPr/>
        </p:nvSpPr>
        <p:spPr>
          <a:xfrm>
            <a:off x="8359175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2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35" name="Google Shape;335;p35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36"/>
          <p:cNvSpPr txBox="1"/>
          <p:nvPr>
            <p:ph type="title"/>
          </p:nvPr>
        </p:nvSpPr>
        <p:spPr>
          <a:xfrm>
            <a:off x="518525" y="679100"/>
            <a:ext cx="4021800" cy="57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>
                <a:solidFill>
                  <a:srgbClr val="000000"/>
                </a:solidFill>
              </a:rPr>
              <a:t>Base variable selection</a:t>
            </a:r>
            <a:endParaRPr sz="2100">
              <a:solidFill>
                <a:srgbClr val="000000"/>
              </a:solidFill>
            </a:endParaRPr>
          </a:p>
        </p:txBody>
      </p:sp>
      <p:pic>
        <p:nvPicPr>
          <p:cNvPr id="341" name="Google Shape;341;p36"/>
          <p:cNvPicPr preferRelativeResize="0"/>
          <p:nvPr/>
        </p:nvPicPr>
        <p:blipFill rotWithShape="1">
          <a:blip r:embed="rId3">
            <a:alphaModFix/>
          </a:blip>
          <a:srcRect b="0" l="0" r="9329" t="7961"/>
          <a:stretch/>
        </p:blipFill>
        <p:spPr>
          <a:xfrm>
            <a:off x="4440600" y="391825"/>
            <a:ext cx="4294775" cy="4359827"/>
          </a:xfrm>
          <a:prstGeom prst="rect">
            <a:avLst/>
          </a:prstGeom>
          <a:noFill/>
          <a:ln>
            <a:noFill/>
          </a:ln>
        </p:spPr>
      </p:pic>
      <p:sp>
        <p:nvSpPr>
          <p:cNvPr id="342" name="Google Shape;342;p36"/>
          <p:cNvSpPr txBox="1"/>
          <p:nvPr/>
        </p:nvSpPr>
        <p:spPr>
          <a:xfrm>
            <a:off x="273275" y="1524775"/>
            <a:ext cx="4118100" cy="307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" sz="1900">
                <a:latin typeface="Times New Roman"/>
                <a:ea typeface="Times New Roman"/>
                <a:cs typeface="Times New Roman"/>
                <a:sym typeface="Times New Roman"/>
              </a:rPr>
              <a:t>The heat map shows correlation of  a variable to </a:t>
            </a: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 team’s average winning score surplus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top 10 correlated variables were chosen to create an initial evaluation for model performance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This performance was our baseline to measure effectiveness of additions to our model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43" name="Google Shape;343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613" y="1680237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4" name="Google Shape;34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613" y="2669712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613" y="3659187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46" name="Google Shape;346;p3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347" name="Google Shape;347;p36"/>
          <p:cNvSpPr txBox="1"/>
          <p:nvPr/>
        </p:nvSpPr>
        <p:spPr>
          <a:xfrm>
            <a:off x="8359175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4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48" name="Google Shape;348;p36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7"/>
          <p:cNvSpPr txBox="1"/>
          <p:nvPr>
            <p:ph idx="1" type="subTitle"/>
          </p:nvPr>
        </p:nvSpPr>
        <p:spPr>
          <a:xfrm>
            <a:off x="512763" y="2273250"/>
            <a:ext cx="1852500" cy="305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Number of 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expected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points by which team 1 will outscore team 2</a:t>
            </a:r>
            <a:endParaRPr sz="1800">
              <a:solidFill>
                <a:srgbClr val="F3F3F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4" name="Google Shape;354;p37"/>
          <p:cNvSpPr txBox="1"/>
          <p:nvPr>
            <p:ph type="title"/>
          </p:nvPr>
        </p:nvSpPr>
        <p:spPr>
          <a:xfrm>
            <a:off x="584925" y="405750"/>
            <a:ext cx="3674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700"/>
              <a:t>Variable Transformation</a:t>
            </a:r>
            <a:endParaRPr sz="4400"/>
          </a:p>
        </p:txBody>
      </p:sp>
      <p:sp>
        <p:nvSpPr>
          <p:cNvPr id="355" name="Google Shape;355;p37"/>
          <p:cNvSpPr txBox="1"/>
          <p:nvPr>
            <p:ph idx="2" type="title"/>
          </p:nvPr>
        </p:nvSpPr>
        <p:spPr>
          <a:xfrm>
            <a:off x="466112" y="1594375"/>
            <a:ext cx="1784100" cy="5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Net Efficiency</a:t>
            </a:r>
            <a:endParaRPr sz="2100"/>
          </a:p>
        </p:txBody>
      </p:sp>
      <p:sp>
        <p:nvSpPr>
          <p:cNvPr id="356" name="Google Shape;356;p37"/>
          <p:cNvSpPr txBox="1"/>
          <p:nvPr>
            <p:ph idx="3" type="title"/>
          </p:nvPr>
        </p:nvSpPr>
        <p:spPr>
          <a:xfrm>
            <a:off x="2527417" y="1594375"/>
            <a:ext cx="1784100" cy="5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3-Point Differential</a:t>
            </a:r>
            <a:endParaRPr sz="2100"/>
          </a:p>
        </p:txBody>
      </p:sp>
      <p:sp>
        <p:nvSpPr>
          <p:cNvPr id="357" name="Google Shape;357;p37"/>
          <p:cNvSpPr txBox="1"/>
          <p:nvPr>
            <p:ph idx="4" type="subTitle"/>
          </p:nvPr>
        </p:nvSpPr>
        <p:spPr>
          <a:xfrm>
            <a:off x="2446363" y="2273250"/>
            <a:ext cx="2079000" cy="28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Expected difference between two teams’ 3 point shooting percentage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8" name="Google Shape;358;p37"/>
          <p:cNvSpPr txBox="1"/>
          <p:nvPr>
            <p:ph idx="5" type="title"/>
          </p:nvPr>
        </p:nvSpPr>
        <p:spPr>
          <a:xfrm>
            <a:off x="4527296" y="1594375"/>
            <a:ext cx="1784100" cy="5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Coach Winning Probability</a:t>
            </a:r>
            <a:endParaRPr sz="2100"/>
          </a:p>
        </p:txBody>
      </p:sp>
      <p:sp>
        <p:nvSpPr>
          <p:cNvPr id="359" name="Google Shape;359;p37"/>
          <p:cNvSpPr txBox="1"/>
          <p:nvPr>
            <p:ph idx="6" type="subTitle"/>
          </p:nvPr>
        </p:nvSpPr>
        <p:spPr>
          <a:xfrm>
            <a:off x="4538063" y="2273250"/>
            <a:ext cx="1852500" cy="252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ifference between 1 and the ratio of coach losses with a particular team over his career losses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0" name="Google Shape;360;p37"/>
          <p:cNvSpPr txBox="1"/>
          <p:nvPr>
            <p:ph idx="7" type="title"/>
          </p:nvPr>
        </p:nvSpPr>
        <p:spPr>
          <a:xfrm>
            <a:off x="6650026" y="1594375"/>
            <a:ext cx="1784100" cy="59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Efficiency Team Score</a:t>
            </a:r>
            <a:endParaRPr sz="2100"/>
          </a:p>
        </p:txBody>
      </p:sp>
      <p:sp>
        <p:nvSpPr>
          <p:cNvPr id="361" name="Google Shape;361;p37"/>
          <p:cNvSpPr txBox="1"/>
          <p:nvPr>
            <p:ph idx="8" type="subTitle"/>
          </p:nvPr>
        </p:nvSpPr>
        <p:spPr>
          <a:xfrm>
            <a:off x="6598888" y="2273250"/>
            <a:ext cx="2079000" cy="168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</a:t>
            </a:r>
            <a:r>
              <a:rPr lang="en" sz="180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ifference between Team 1 scoring efficiency and opposition scoring efficiency</a:t>
            </a:r>
            <a:endParaRPr sz="18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62" name="Google Shape;362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363" name="Google Shape;363;p37"/>
          <p:cNvSpPr txBox="1"/>
          <p:nvPr/>
        </p:nvSpPr>
        <p:spPr>
          <a:xfrm>
            <a:off x="8359175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6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64" name="Google Shape;364;p37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65" name="Google Shape;365;p37"/>
          <p:cNvSpPr txBox="1"/>
          <p:nvPr/>
        </p:nvSpPr>
        <p:spPr>
          <a:xfrm>
            <a:off x="584925" y="889750"/>
            <a:ext cx="52533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D9D9"/>
                </a:solidFill>
                <a:latin typeface="Anton"/>
                <a:ea typeface="Anton"/>
                <a:cs typeface="Anton"/>
                <a:sym typeface="Anton"/>
              </a:rPr>
              <a:t>Creating the following variables allowed for more efficiency and </a:t>
            </a:r>
            <a:r>
              <a:rPr lang="en">
                <a:solidFill>
                  <a:srgbClr val="D9D9D9"/>
                </a:solidFill>
                <a:latin typeface="Anton"/>
                <a:ea typeface="Anton"/>
                <a:cs typeface="Anton"/>
                <a:sym typeface="Anton"/>
              </a:rPr>
              <a:t>effectiveness</a:t>
            </a:r>
            <a:r>
              <a:rPr lang="en">
                <a:solidFill>
                  <a:srgbClr val="D9D9D9"/>
                </a:solidFill>
                <a:latin typeface="Anton"/>
                <a:ea typeface="Anton"/>
                <a:cs typeface="Anton"/>
                <a:sym typeface="Anton"/>
              </a:rPr>
              <a:t> in our model:</a:t>
            </a:r>
            <a:endParaRPr>
              <a:solidFill>
                <a:srgbClr val="D9D9D9"/>
              </a:solidFill>
              <a:latin typeface="Anton"/>
              <a:ea typeface="Anton"/>
              <a:cs typeface="Anton"/>
              <a:sym typeface="Anton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0" name="Google Shape;370;p38"/>
          <p:cNvPicPr preferRelativeResize="0"/>
          <p:nvPr/>
        </p:nvPicPr>
        <p:blipFill rotWithShape="1">
          <a:blip r:embed="rId3">
            <a:alphaModFix/>
          </a:blip>
          <a:srcRect b="0" l="0" r="5204" t="0"/>
          <a:stretch/>
        </p:blipFill>
        <p:spPr>
          <a:xfrm>
            <a:off x="4302675" y="633050"/>
            <a:ext cx="3792274" cy="3820951"/>
          </a:xfrm>
          <a:prstGeom prst="rect">
            <a:avLst/>
          </a:prstGeom>
          <a:noFill/>
          <a:ln>
            <a:noFill/>
          </a:ln>
        </p:spPr>
      </p:pic>
      <p:sp>
        <p:nvSpPr>
          <p:cNvPr id="371" name="Google Shape;371;p38"/>
          <p:cNvSpPr txBox="1"/>
          <p:nvPr>
            <p:ph type="title"/>
          </p:nvPr>
        </p:nvSpPr>
        <p:spPr>
          <a:xfrm>
            <a:off x="584925" y="405750"/>
            <a:ext cx="81216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3100">
                <a:solidFill>
                  <a:srgbClr val="000000"/>
                </a:solidFill>
              </a:rPr>
              <a:t>Seed Variable</a:t>
            </a:r>
            <a:endParaRPr sz="4800">
              <a:solidFill>
                <a:srgbClr val="000000"/>
              </a:solidFill>
            </a:endParaRPr>
          </a:p>
        </p:txBody>
      </p:sp>
      <p:sp>
        <p:nvSpPr>
          <p:cNvPr id="372" name="Google Shape;372;p38"/>
          <p:cNvSpPr/>
          <p:nvPr/>
        </p:nvSpPr>
        <p:spPr>
          <a:xfrm rot="-1276836">
            <a:off x="2998586" y="2941577"/>
            <a:ext cx="2741516" cy="520080"/>
          </a:xfrm>
          <a:custGeom>
            <a:rect b="b" l="l" r="r" t="t"/>
            <a:pathLst>
              <a:path extrusionOk="0" h="21835" w="71763">
                <a:moveTo>
                  <a:pt x="0" y="21835"/>
                </a:moveTo>
                <a:cubicBezTo>
                  <a:pt x="10963" y="-101"/>
                  <a:pt x="49826" y="-5331"/>
                  <a:pt x="71763" y="5631"/>
                </a:cubicBezTo>
              </a:path>
            </a:pathLst>
          </a:custGeom>
          <a:noFill/>
          <a:ln cap="flat" cmpd="sng" w="28575">
            <a:solidFill>
              <a:srgbClr val="FF0000"/>
            </a:solidFill>
            <a:prstDash val="solid"/>
            <a:round/>
            <a:headEnd len="med" w="med" type="none"/>
            <a:tailEnd len="med" w="med" type="stealth"/>
          </a:ln>
        </p:spPr>
      </p:sp>
      <p:sp>
        <p:nvSpPr>
          <p:cNvPr id="373" name="Google Shape;373;p38"/>
          <p:cNvSpPr txBox="1"/>
          <p:nvPr/>
        </p:nvSpPr>
        <p:spPr>
          <a:xfrm>
            <a:off x="178975" y="2797475"/>
            <a:ext cx="3294900" cy="80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19050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b="1" i="1" lang="en" sz="135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It has been 16 years since anything but a first, second or third seed has won the NCAA title</a:t>
            </a:r>
            <a:endParaRPr b="1" i="1" sz="135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4" name="Google Shape;374;p38"/>
          <p:cNvSpPr txBox="1"/>
          <p:nvPr/>
        </p:nvSpPr>
        <p:spPr>
          <a:xfrm>
            <a:off x="178975" y="3684700"/>
            <a:ext cx="3000000" cy="108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19050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b="1" i="1" lang="en" sz="135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14 times in the last 20 years the champion has been a No. 1 seed</a:t>
            </a:r>
            <a:endParaRPr b="1" i="1" sz="135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t/>
            </a:r>
            <a:endParaRPr b="1" i="1"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5" name="Google Shape;375;p38"/>
          <p:cNvSpPr txBox="1"/>
          <p:nvPr/>
        </p:nvSpPr>
        <p:spPr>
          <a:xfrm>
            <a:off x="178975" y="4379675"/>
            <a:ext cx="30000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2000"/>
              </a:spcBef>
              <a:spcAft>
                <a:spcPts val="0"/>
              </a:spcAft>
              <a:buNone/>
            </a:pPr>
            <a:r>
              <a:rPr b="1" i="1" lang="en" sz="1350">
                <a:solidFill>
                  <a:srgbClr val="FFFFFF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37 of the last 40 teams to make the Final Four were a No. 5 seed or better</a:t>
            </a:r>
            <a:endParaRPr b="1" i="1" sz="1500">
              <a:solidFill>
                <a:srgbClr val="FFFFFF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76" name="Google Shape;376;p38"/>
          <p:cNvSpPr txBox="1"/>
          <p:nvPr/>
        </p:nvSpPr>
        <p:spPr>
          <a:xfrm>
            <a:off x="584925" y="889750"/>
            <a:ext cx="525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434343"/>
                </a:solidFill>
                <a:latin typeface="Anton"/>
                <a:ea typeface="Anton"/>
                <a:cs typeface="Anton"/>
                <a:sym typeface="Anton"/>
              </a:rPr>
              <a:t>Categorization of a team’s seed for improved effectiveness</a:t>
            </a:r>
            <a:endParaRPr>
              <a:solidFill>
                <a:srgbClr val="434343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sp>
        <p:nvSpPr>
          <p:cNvPr id="377" name="Google Shape;377;p38"/>
          <p:cNvSpPr txBox="1"/>
          <p:nvPr/>
        </p:nvSpPr>
        <p:spPr>
          <a:xfrm>
            <a:off x="129625" y="2179525"/>
            <a:ext cx="3098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Anton"/>
                <a:ea typeface="Anton"/>
                <a:cs typeface="Anton"/>
                <a:sym typeface="Anton"/>
              </a:rPr>
              <a:t>Not everything is unpredictable in march madness!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378" name="Google Shape;378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379" name="Google Shape;379;p38"/>
          <p:cNvSpPr txBox="1"/>
          <p:nvPr/>
        </p:nvSpPr>
        <p:spPr>
          <a:xfrm>
            <a:off x="8359175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8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80" name="Google Shape;380;p38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39"/>
          <p:cNvSpPr txBox="1"/>
          <p:nvPr>
            <p:ph type="title"/>
          </p:nvPr>
        </p:nvSpPr>
        <p:spPr>
          <a:xfrm>
            <a:off x="786350" y="1225563"/>
            <a:ext cx="3292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800">
                <a:solidFill>
                  <a:srgbClr val="000000"/>
                </a:solidFill>
              </a:rPr>
              <a:t>  Model Comparison</a:t>
            </a:r>
            <a:endParaRPr sz="5500">
              <a:solidFill>
                <a:srgbClr val="000000"/>
              </a:solidFill>
            </a:endParaRPr>
          </a:p>
        </p:txBody>
      </p:sp>
      <p:pic>
        <p:nvPicPr>
          <p:cNvPr id="386" name="Google Shape;386;p39"/>
          <p:cNvPicPr preferRelativeResize="0"/>
          <p:nvPr/>
        </p:nvPicPr>
        <p:blipFill rotWithShape="1">
          <a:blip r:embed="rId3">
            <a:alphaModFix/>
          </a:blip>
          <a:srcRect b="1009" l="0" r="0" t="0"/>
          <a:stretch/>
        </p:blipFill>
        <p:spPr>
          <a:xfrm>
            <a:off x="4502375" y="503363"/>
            <a:ext cx="3603825" cy="4136775"/>
          </a:xfrm>
          <a:prstGeom prst="rect">
            <a:avLst/>
          </a:prstGeom>
          <a:noFill/>
          <a:ln>
            <a:noFill/>
          </a:ln>
        </p:spPr>
      </p:pic>
      <p:sp>
        <p:nvSpPr>
          <p:cNvPr id="387" name="Google Shape;387;p39"/>
          <p:cNvSpPr/>
          <p:nvPr/>
        </p:nvSpPr>
        <p:spPr>
          <a:xfrm>
            <a:off x="7697000" y="2051463"/>
            <a:ext cx="409200" cy="204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8" name="Google Shape;388;p39"/>
          <p:cNvSpPr/>
          <p:nvPr/>
        </p:nvSpPr>
        <p:spPr>
          <a:xfrm>
            <a:off x="7697000" y="930288"/>
            <a:ext cx="409200" cy="2607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9" name="Google Shape;389;p39"/>
          <p:cNvSpPr/>
          <p:nvPr/>
        </p:nvSpPr>
        <p:spPr>
          <a:xfrm>
            <a:off x="7697000" y="2306563"/>
            <a:ext cx="409200" cy="204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0" name="Google Shape;390;p39"/>
          <p:cNvSpPr/>
          <p:nvPr/>
        </p:nvSpPr>
        <p:spPr>
          <a:xfrm>
            <a:off x="7697000" y="4131838"/>
            <a:ext cx="409200" cy="204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1" name="Google Shape;391;p39"/>
          <p:cNvSpPr/>
          <p:nvPr/>
        </p:nvSpPr>
        <p:spPr>
          <a:xfrm>
            <a:off x="7697000" y="3055038"/>
            <a:ext cx="409200" cy="204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2" name="Google Shape;392;p39"/>
          <p:cNvSpPr txBox="1"/>
          <p:nvPr/>
        </p:nvSpPr>
        <p:spPr>
          <a:xfrm>
            <a:off x="295225" y="1798275"/>
            <a:ext cx="4118100" cy="28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Times New Roman"/>
              <a:buChar char="●"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By looking at the mode’s AUC_ROC and Log Loss, we can highlight models that have done well in 2019 predictions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290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800"/>
              <a:buFont typeface="Times New Roman"/>
              <a:buChar char="●"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Unfortunately, these models often return predictions of 0.01% and 99.99%, which is a threat to our potential log loss for the 2021 competition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93" name="Google Shape;39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563" y="1953737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563" y="3193774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95" name="Google Shape;395;p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39"/>
          <p:cNvSpPr txBox="1"/>
          <p:nvPr/>
        </p:nvSpPr>
        <p:spPr>
          <a:xfrm>
            <a:off x="8296800" y="4577875"/>
            <a:ext cx="390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10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397" name="Google Shape;397;p39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Google Shape;402;p40"/>
          <p:cNvPicPr preferRelativeResize="0"/>
          <p:nvPr/>
        </p:nvPicPr>
        <p:blipFill rotWithShape="1">
          <a:blip r:embed="rId3">
            <a:alphaModFix/>
          </a:blip>
          <a:srcRect b="891" l="1293" r="0" t="0"/>
          <a:stretch/>
        </p:blipFill>
        <p:spPr>
          <a:xfrm>
            <a:off x="4544538" y="464738"/>
            <a:ext cx="3348427" cy="4214025"/>
          </a:xfrm>
          <a:prstGeom prst="rect">
            <a:avLst/>
          </a:prstGeom>
          <a:noFill/>
          <a:ln>
            <a:noFill/>
          </a:ln>
        </p:spPr>
      </p:pic>
      <p:sp>
        <p:nvSpPr>
          <p:cNvPr id="403" name="Google Shape;403;p40"/>
          <p:cNvSpPr/>
          <p:nvPr/>
        </p:nvSpPr>
        <p:spPr>
          <a:xfrm>
            <a:off x="7390987" y="2935383"/>
            <a:ext cx="502200" cy="3381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p40"/>
          <p:cNvSpPr/>
          <p:nvPr/>
        </p:nvSpPr>
        <p:spPr>
          <a:xfrm>
            <a:off x="7390987" y="4175845"/>
            <a:ext cx="502200" cy="3381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40"/>
          <p:cNvSpPr txBox="1"/>
          <p:nvPr>
            <p:ph type="title"/>
          </p:nvPr>
        </p:nvSpPr>
        <p:spPr>
          <a:xfrm>
            <a:off x="786350" y="1225563"/>
            <a:ext cx="32922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800">
                <a:solidFill>
                  <a:srgbClr val="000000"/>
                </a:solidFill>
              </a:rPr>
              <a:t>  Model Comparison</a:t>
            </a:r>
            <a:endParaRPr sz="5500">
              <a:solidFill>
                <a:srgbClr val="000000"/>
              </a:solidFill>
            </a:endParaRPr>
          </a:p>
        </p:txBody>
      </p:sp>
      <p:sp>
        <p:nvSpPr>
          <p:cNvPr id="406" name="Google Shape;406;p40"/>
          <p:cNvSpPr txBox="1"/>
          <p:nvPr/>
        </p:nvSpPr>
        <p:spPr>
          <a:xfrm>
            <a:off x="295225" y="1798275"/>
            <a:ext cx="4118100" cy="26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Font typeface="Times New Roman"/>
              <a:buChar char="●"/>
            </a:pPr>
            <a:r>
              <a:rPr lang="en" sz="1900">
                <a:latin typeface="Times New Roman"/>
                <a:ea typeface="Times New Roman"/>
                <a:cs typeface="Times New Roman"/>
                <a:sym typeface="Times New Roman"/>
              </a:rPr>
              <a:t>To make sure we avoid that, we evaluate how the model’s average absolute prediction deviates from 50% 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-349250" lvl="0" marL="457200" rtl="0" algn="l"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900"/>
              <a:buFont typeface="Times New Roman"/>
              <a:buChar char="●"/>
            </a:pPr>
            <a:r>
              <a:rPr lang="en" sz="19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 lowest numbers tell us which models have the least extreme predictions, meaning they have the lowest amount of log loss liability</a:t>
            </a:r>
            <a:endParaRPr sz="19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407" name="Google Shape;407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563" y="1953737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8" name="Google Shape;408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563" y="3232799"/>
            <a:ext cx="255950" cy="20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" name="Google Shape;409;p4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410" name="Google Shape;410;p40"/>
          <p:cNvSpPr txBox="1"/>
          <p:nvPr/>
        </p:nvSpPr>
        <p:spPr>
          <a:xfrm>
            <a:off x="8296800" y="4577875"/>
            <a:ext cx="390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12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11" name="Google Shape;411;p40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15" name="Shape 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6" name="Google Shape;416;p41"/>
          <p:cNvSpPr/>
          <p:nvPr/>
        </p:nvSpPr>
        <p:spPr>
          <a:xfrm>
            <a:off x="610650" y="0"/>
            <a:ext cx="4016100" cy="4698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17" name="Google Shape;417;p41"/>
          <p:cNvPicPr preferRelativeResize="0"/>
          <p:nvPr/>
        </p:nvPicPr>
        <p:blipFill rotWithShape="1">
          <a:blip r:embed="rId3">
            <a:alphaModFix/>
          </a:blip>
          <a:srcRect b="0" l="0" r="0" t="1970"/>
          <a:stretch/>
        </p:blipFill>
        <p:spPr>
          <a:xfrm>
            <a:off x="1168799" y="1414973"/>
            <a:ext cx="3165151" cy="3408502"/>
          </a:xfrm>
          <a:prstGeom prst="rect">
            <a:avLst/>
          </a:prstGeom>
          <a:noFill/>
          <a:ln>
            <a:noFill/>
          </a:ln>
        </p:spPr>
      </p:pic>
      <p:pic>
        <p:nvPicPr>
          <p:cNvPr id="418" name="Google Shape;418;p41"/>
          <p:cNvPicPr preferRelativeResize="0"/>
          <p:nvPr/>
        </p:nvPicPr>
        <p:blipFill rotWithShape="1">
          <a:blip r:embed="rId4">
            <a:alphaModFix/>
          </a:blip>
          <a:srcRect b="0" l="1293" r="0" t="0"/>
          <a:stretch/>
        </p:blipFill>
        <p:spPr>
          <a:xfrm>
            <a:off x="4432475" y="1353925"/>
            <a:ext cx="3091649" cy="3469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419" name="Google Shape;419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17099" y="4438753"/>
            <a:ext cx="217413" cy="156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6886" y="4594913"/>
            <a:ext cx="217413" cy="156159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4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6886" y="2864935"/>
            <a:ext cx="217413" cy="156159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41"/>
          <p:cNvSpPr txBox="1"/>
          <p:nvPr>
            <p:ph type="title"/>
          </p:nvPr>
        </p:nvSpPr>
        <p:spPr>
          <a:xfrm>
            <a:off x="958050" y="656038"/>
            <a:ext cx="69561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000">
                <a:solidFill>
                  <a:srgbClr val="000000"/>
                </a:solidFill>
              </a:rPr>
              <a:t>  Consistent through all categories was the Random Forest Classifier</a:t>
            </a:r>
            <a:endParaRPr sz="4700">
              <a:solidFill>
                <a:srgbClr val="000000"/>
              </a:solidFill>
            </a:endParaRPr>
          </a:p>
        </p:txBody>
      </p:sp>
      <p:sp>
        <p:nvSpPr>
          <p:cNvPr id="423" name="Google Shape;423;p41"/>
          <p:cNvSpPr/>
          <p:nvPr/>
        </p:nvSpPr>
        <p:spPr>
          <a:xfrm>
            <a:off x="7105543" y="4374422"/>
            <a:ext cx="449700" cy="2847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4" name="Google Shape;424;p41"/>
          <p:cNvSpPr/>
          <p:nvPr/>
        </p:nvSpPr>
        <p:spPr>
          <a:xfrm>
            <a:off x="4026841" y="4557062"/>
            <a:ext cx="311400" cy="192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41"/>
          <p:cNvSpPr/>
          <p:nvPr/>
        </p:nvSpPr>
        <p:spPr>
          <a:xfrm>
            <a:off x="3949939" y="2828526"/>
            <a:ext cx="388200" cy="192600"/>
          </a:xfrm>
          <a:prstGeom prst="ellipse">
            <a:avLst/>
          </a:prstGeom>
          <a:noFill/>
          <a:ln cap="flat" cmpd="sng" w="1905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26" name="Google Shape;426;p4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195250" y="4365300"/>
            <a:ext cx="948750" cy="778200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41"/>
          <p:cNvSpPr txBox="1"/>
          <p:nvPr/>
        </p:nvSpPr>
        <p:spPr>
          <a:xfrm>
            <a:off x="8296800" y="4577875"/>
            <a:ext cx="3903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14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  <p:sp>
        <p:nvSpPr>
          <p:cNvPr id="428" name="Google Shape;428;p41"/>
          <p:cNvSpPr txBox="1"/>
          <p:nvPr/>
        </p:nvSpPr>
        <p:spPr>
          <a:xfrm>
            <a:off x="8687100" y="4577875"/>
            <a:ext cx="2889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>
                <a:latin typeface="DM Sans"/>
                <a:ea typeface="DM Sans"/>
                <a:cs typeface="DM Sans"/>
                <a:sym typeface="DM Sans"/>
              </a:rPr>
              <a:t>0</a:t>
            </a:r>
            <a:endParaRPr b="1" sz="1500">
              <a:latin typeface="DM Sans"/>
              <a:ea typeface="DM Sans"/>
              <a:cs typeface="DM Sans"/>
              <a:sym typeface="DM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itness App Pitch Deck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FEFEF"/>
      </a:lt2>
      <a:accent1>
        <a:srgbClr val="F7855B"/>
      </a:accent1>
      <a:accent2>
        <a:srgbClr val="363639"/>
      </a:accent2>
      <a:accent3>
        <a:srgbClr val="FBC2AD"/>
      </a:accent3>
      <a:accent4>
        <a:srgbClr val="FB6704"/>
      </a:accent4>
      <a:accent5>
        <a:srgbClr val="FCE5CD"/>
      </a:accent5>
      <a:accent6>
        <a:srgbClr val="CCCCCC"/>
      </a:accent6>
      <a:hlink>
        <a:srgbClr val="F3F3F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